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63" r:id="rId8"/>
    <p:sldId id="264" r:id="rId9"/>
    <p:sldId id="265" r:id="rId10"/>
    <p:sldId id="266" r:id="rId11"/>
    <p:sldId id="259" r:id="rId12"/>
    <p:sldId id="268" r:id="rId13"/>
    <p:sldId id="269" r:id="rId14"/>
    <p:sldId id="29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78" r:id="rId25"/>
    <p:sldId id="305" r:id="rId26"/>
    <p:sldId id="306" r:id="rId27"/>
    <p:sldId id="283" r:id="rId28"/>
    <p:sldId id="325" r:id="rId29"/>
    <p:sldId id="279" r:id="rId30"/>
    <p:sldId id="285" r:id="rId31"/>
    <p:sldId id="284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9" r:id="rId42"/>
    <p:sldId id="298" r:id="rId43"/>
    <p:sldId id="300" r:id="rId44"/>
    <p:sldId id="301" r:id="rId45"/>
    <p:sldId id="307" r:id="rId46"/>
    <p:sldId id="302" r:id="rId47"/>
    <p:sldId id="304" r:id="rId48"/>
    <p:sldId id="303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9" r:id="rId60"/>
    <p:sldId id="318" r:id="rId61"/>
    <p:sldId id="320" r:id="rId62"/>
    <p:sldId id="322" r:id="rId63"/>
    <p:sldId id="321" r:id="rId64"/>
    <p:sldId id="324" r:id="rId65"/>
    <p:sldId id="323" r:id="rId6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89883" autoAdjust="0"/>
  </p:normalViewPr>
  <p:slideViewPr>
    <p:cSldViewPr snapToGrid="0">
      <p:cViewPr varScale="1">
        <p:scale>
          <a:sx n="54" d="100"/>
          <a:sy n="5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8E3F-B296-E395-9869-7463E4F72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71C19C-5F6B-0D06-6880-249BEFD28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B6622-E5CD-BDBD-4B95-D4854668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EF9F9C-E578-594F-531E-99566345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E795C9-22D0-4129-3057-FC9C756E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87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E59DE-8AE3-B85F-E8B0-5E7EC9C0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041BF7-F816-F996-20AC-3BC33322A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808BC5-9B96-2307-C02B-1C9FA945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3BA8E6-996E-8B70-20E6-35492049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588FA-A6AF-8B52-89A7-9C4F9E4B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23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7DE6ED3-BDD8-89A2-4511-8B746F563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CC54C1-82D7-0473-AE57-96DCE099A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8C7C1B-AFC2-7072-7E55-CD5FF246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7AF72-B6C4-033B-F5F6-6A2FC90E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DD7FD9-5FF3-6D86-42C0-0F0015A4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19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287F0-ED63-2E59-0223-185C204A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8184B4-4AE5-EB57-8317-EF8326AF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A6C762-38C0-42F1-1D00-0A84063F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6782E5-E4E7-98E9-E4B2-C57B7FE0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C8EC52-C293-C2D8-3F39-DB1FC114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12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444B3-9EFB-A273-BB5B-9F1A3DD6C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207399-315E-28AC-FB76-8AADDEA8B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43CBFF-DB93-09C2-5E32-DDEE1A0F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15645C-2A68-71FD-5BE5-BB4EE8F23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6CB5F6-CA57-9DEB-D3E4-23912924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24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E625F-2025-7216-CE66-35F82C12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B4E46D-BAD7-87BD-C6BF-1066BD7CB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50B02C-94CC-0775-CF42-02F92470B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D0E8F1-83EA-AB5A-5B95-71EE5486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042584-1AA6-C34F-9DC6-46D086AA2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B1CC7E-0C7B-1426-4FDD-13C8AB0D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51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5F9D4-934C-B2DD-E7D3-2B8F9103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249C1C-66F2-A3E9-6F0E-71DD1AABF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DAD74F-5C6B-DAB2-B896-FA7D595DE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E61258-4538-AA36-97DD-8DAE7F1DC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906A93C-C4CB-7EE5-0265-5EFD6FA0A2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E17FDAA-FBEF-143F-B7A9-539956DE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E49B55-1C72-3D29-81C6-959B2429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771F190-AE3B-3723-2F35-738A8C4F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78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1D6A8-DC72-0E44-1457-8E35D6FA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AD7789-F0C9-40A8-039A-B199F0FA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994490-21B3-AB81-CAFB-09AF4F8A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EF4CEE-FCD8-03A0-AF42-10EE627E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0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D2A9F9-102B-EA7D-33D0-505FDDFC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72CE25-6A15-F6A0-0E3A-C73A67F4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B1CA70-8DFF-C4C3-A7D3-D733557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16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EA372-3B6D-8083-A5AE-4CDFD611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3CD9C8-A37D-D3EC-D427-39F3E4094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DE1EF8-C904-C992-993A-E51B15781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47A5FB-087C-B643-A906-C8DADF8A5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E6E9CF-1DAE-5692-0D14-1CF1EA690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1F369E-BD93-7022-FBD9-98354BFA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39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B5F87-D656-2CA0-F518-58D5B345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378CB7-45C0-8732-82CD-E2EB29BC3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1E0D15-CB37-532D-C801-CDEBC88F7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FF7099-AF69-02A8-7E77-3DA145A2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E10183-9CC5-D3FE-A250-CC3DF6BE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112150-8EB6-E473-EB5F-B51F0DC2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46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43B95D-0E7F-F2CA-4AD3-9724D64F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D02A72-133C-6F09-CAFD-A84C08F09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5B13F4-0828-A8D7-1585-302546808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088CC6-CDC1-4B11-9DA9-4E9CAAC5E5E8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1F912F-CC01-B7AE-7E1B-747B66467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41F558-B43F-70A9-D498-F730BFF34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ACE1D9-0142-45C9-9C29-B4B4704FDF9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427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58155-0213-79A7-74AE-D02C7B55F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Principios básicos de Machine </a:t>
            </a:r>
            <a:r>
              <a:rPr lang="es-419" dirty="0" err="1"/>
              <a:t>learning</a:t>
            </a:r>
            <a:endParaRPr lang="fr-F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F1A0D3-B2B0-0CDF-B9BD-1D7B13E8C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dirty="0"/>
              <a:t>Semillero de redes neuronales</a:t>
            </a:r>
          </a:p>
          <a:p>
            <a:r>
              <a:rPr lang="es-419" dirty="0"/>
              <a:t>Universidad Nacional de Colombia Sede Medellín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134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A6335-B751-9045-FFB9-E1E419E9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998D3-EE52-DEA2-F61F-066005F8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Temas específicos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792EF3-9EE9-6C82-148B-195C913F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El </a:t>
            </a:r>
            <a:r>
              <a:rPr lang="es-419" dirty="0" err="1"/>
              <a:t>framework</a:t>
            </a:r>
            <a:r>
              <a:rPr lang="es-419" dirty="0"/>
              <a:t> formal del machine </a:t>
            </a:r>
            <a:r>
              <a:rPr lang="es-419" dirty="0" err="1"/>
              <a:t>learning</a:t>
            </a:r>
            <a:endParaRPr lang="es-419" dirty="0"/>
          </a:p>
          <a:p>
            <a:r>
              <a:rPr lang="fr-FR" dirty="0" err="1"/>
              <a:t>Regresión</a:t>
            </a:r>
            <a:r>
              <a:rPr lang="fr-FR" dirty="0"/>
              <a:t> </a:t>
            </a:r>
            <a:r>
              <a:rPr lang="fr-FR" dirty="0" err="1"/>
              <a:t>lineal</a:t>
            </a:r>
            <a:r>
              <a:rPr lang="fr-FR" dirty="0"/>
              <a:t>, </a:t>
            </a:r>
            <a:r>
              <a:rPr lang="fr-FR" dirty="0" err="1"/>
              <a:t>regresión</a:t>
            </a:r>
            <a:r>
              <a:rPr lang="fr-FR" dirty="0"/>
              <a:t> </a:t>
            </a:r>
            <a:r>
              <a:rPr lang="fr-FR" dirty="0" err="1"/>
              <a:t>logística</a:t>
            </a:r>
            <a:endParaRPr lang="fr-FR" dirty="0"/>
          </a:p>
          <a:p>
            <a:r>
              <a:rPr lang="fr-FR" dirty="0" err="1"/>
              <a:t>Hiperparámetros</a:t>
            </a:r>
            <a:endParaRPr lang="fr-FR" dirty="0"/>
          </a:p>
          <a:p>
            <a:r>
              <a:rPr lang="fr-FR" dirty="0"/>
              <a:t>El </a:t>
            </a:r>
            <a:r>
              <a:rPr lang="fr-FR" dirty="0" err="1"/>
              <a:t>tradeoff</a:t>
            </a:r>
            <a:r>
              <a:rPr lang="fr-FR" dirty="0"/>
              <a:t> (</a:t>
            </a:r>
            <a:r>
              <a:rPr lang="fr-FR" dirty="0" err="1"/>
              <a:t>sacrificio</a:t>
            </a:r>
            <a:r>
              <a:rPr lang="fr-FR" dirty="0"/>
              <a:t>) </a:t>
            </a:r>
            <a:r>
              <a:rPr lang="fr-FR" dirty="0" err="1"/>
              <a:t>sesgo-varianza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826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C5FC5-D637-5E89-2422-9D03F0B4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</a:t>
            </a:r>
            <a:r>
              <a:rPr lang="es-419" dirty="0" err="1"/>
              <a:t>framework</a:t>
            </a:r>
            <a:r>
              <a:rPr lang="es-419" dirty="0"/>
              <a:t> formal del machine </a:t>
            </a:r>
            <a:r>
              <a:rPr lang="es-419" dirty="0" err="1"/>
              <a:t>learning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491CE1-05C1-C035-2FB9-A4C75D807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447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A895-319F-F7C9-FAEB-F361C476E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4922D-CA02-9BC9-C6F0-4433C070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</a:t>
            </a:r>
            <a:r>
              <a:rPr lang="es-419" dirty="0" err="1"/>
              <a:t>framework</a:t>
            </a:r>
            <a:r>
              <a:rPr lang="es-419" dirty="0"/>
              <a:t> formal del machine </a:t>
            </a:r>
            <a:r>
              <a:rPr lang="es-419" dirty="0" err="1"/>
              <a:t>learning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5E806F-5CF1-4C28-256C-73E41D69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6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/>
              <a:t>Un algoritmo de machine </a:t>
            </a:r>
            <a:r>
              <a:rPr lang="es-419" dirty="0" err="1"/>
              <a:t>learning</a:t>
            </a:r>
            <a:r>
              <a:rPr lang="es-419" dirty="0"/>
              <a:t> es un algoritmo que es capaz de </a:t>
            </a:r>
            <a:r>
              <a:rPr lang="es-419" b="1" dirty="0"/>
              <a:t>aprender </a:t>
            </a:r>
            <a:r>
              <a:rPr lang="es-419" dirty="0"/>
              <a:t>a partir de datos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b="1" dirty="0"/>
          </a:p>
          <a:p>
            <a:pPr marL="0" indent="0">
              <a:buNone/>
            </a:pPr>
            <a:endParaRPr lang="es-419" b="1" dirty="0"/>
          </a:p>
          <a:p>
            <a:endParaRPr lang="es-419" dirty="0"/>
          </a:p>
          <a:p>
            <a:pPr marL="0" indent="0">
              <a:buNone/>
            </a:pPr>
            <a:endParaRPr lang="es-419" dirty="0"/>
          </a:p>
          <a:p>
            <a:endParaRPr lang="es-419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Robot Student Learning, Education, and Future Technology 54586641 PNG">
            <a:extLst>
              <a:ext uri="{FF2B5EF4-FFF2-40B4-BE49-F238E27FC236}">
                <a16:creationId xmlns:a16="http://schemas.microsoft.com/office/drawing/2014/main" id="{9121EFB0-9509-07E7-A6AA-C21ACF18C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02" y="2083632"/>
            <a:ext cx="2991786" cy="299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5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87B05-D011-6F65-6B32-0B302AD8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033F7-153D-6664-DDAB-E5FC50C2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</a:t>
            </a:r>
            <a:r>
              <a:rPr lang="es-419" dirty="0" err="1"/>
              <a:t>framework</a:t>
            </a:r>
            <a:r>
              <a:rPr lang="es-419" dirty="0"/>
              <a:t> formal del machine </a:t>
            </a:r>
            <a:r>
              <a:rPr lang="es-419" dirty="0" err="1"/>
              <a:t>learning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BCF6CD-D20E-C022-E227-C28AD93D0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6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/>
              <a:t>Un algoritmo de machine </a:t>
            </a:r>
            <a:r>
              <a:rPr lang="es-419" dirty="0" err="1"/>
              <a:t>learning</a:t>
            </a:r>
            <a:r>
              <a:rPr lang="es-419" dirty="0"/>
              <a:t> es un algoritmo que es capaz de </a:t>
            </a:r>
            <a:r>
              <a:rPr lang="es-419" b="1" dirty="0"/>
              <a:t>aprender </a:t>
            </a:r>
            <a:r>
              <a:rPr lang="es-419" dirty="0"/>
              <a:t>a partir de datos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ES" dirty="0"/>
              <a:t>Un algoritmo se dice que aprende de la </a:t>
            </a:r>
            <a:r>
              <a:rPr lang="es-ES" b="1" dirty="0"/>
              <a:t>experiencia 𝐸 </a:t>
            </a:r>
            <a:r>
              <a:rPr lang="es-ES" dirty="0"/>
              <a:t>con respecto a una </a:t>
            </a:r>
            <a:r>
              <a:rPr lang="es-ES" b="1" dirty="0"/>
              <a:t>tarea 𝑇 </a:t>
            </a:r>
            <a:r>
              <a:rPr lang="es-ES" dirty="0"/>
              <a:t>y una medida de </a:t>
            </a:r>
            <a:r>
              <a:rPr lang="es-ES" b="1" dirty="0"/>
              <a:t>rendimiento 𝑅</a:t>
            </a:r>
            <a:r>
              <a:rPr lang="es-ES" dirty="0"/>
              <a:t>, si su rendimiento en la tarea </a:t>
            </a:r>
            <a:r>
              <a:rPr lang="es-ES" b="1" dirty="0"/>
              <a:t>𝑇</a:t>
            </a:r>
            <a:r>
              <a:rPr lang="es-ES" dirty="0"/>
              <a:t>, medido por </a:t>
            </a:r>
            <a:r>
              <a:rPr lang="es-ES" b="1" dirty="0"/>
              <a:t>𝑅</a:t>
            </a:r>
            <a:r>
              <a:rPr lang="es-ES" dirty="0"/>
              <a:t>, mejora con la experiencia </a:t>
            </a:r>
            <a:r>
              <a:rPr lang="es-ES" b="1" dirty="0"/>
              <a:t>𝐸</a:t>
            </a:r>
            <a:r>
              <a:rPr lang="es-ES" dirty="0"/>
              <a:t>. </a:t>
            </a:r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b="1" dirty="0"/>
          </a:p>
          <a:p>
            <a:pPr marL="0" indent="0">
              <a:buNone/>
            </a:pPr>
            <a:endParaRPr lang="es-419" b="1" dirty="0"/>
          </a:p>
          <a:p>
            <a:endParaRPr lang="es-419" dirty="0"/>
          </a:p>
          <a:p>
            <a:pPr marL="0" indent="0">
              <a:buNone/>
            </a:pPr>
            <a:endParaRPr lang="es-419" dirty="0"/>
          </a:p>
          <a:p>
            <a:endParaRPr lang="es-419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Robot Student Learning, Education, and Future Technology 54586641 PNG">
            <a:extLst>
              <a:ext uri="{FF2B5EF4-FFF2-40B4-BE49-F238E27FC236}">
                <a16:creationId xmlns:a16="http://schemas.microsoft.com/office/drawing/2014/main" id="{80C7BB86-5377-4F56-E771-82F7DED6C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02" y="2083632"/>
            <a:ext cx="2991786" cy="299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10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32D42-DC53-8498-46EB-AABF7706E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5289"/>
            <a:ext cx="10515600" cy="3927422"/>
          </a:xfrm>
        </p:spPr>
        <p:txBody>
          <a:bodyPr>
            <a:normAutofit/>
          </a:bodyPr>
          <a:lstStyle/>
          <a:p>
            <a:r>
              <a:rPr lang="es-419" dirty="0"/>
              <a:t>Aprender: Entrenamiento</a:t>
            </a:r>
            <a:br>
              <a:rPr lang="es-419" dirty="0"/>
            </a:br>
            <a:br>
              <a:rPr lang="es-419" dirty="0"/>
            </a:br>
            <a:br>
              <a:rPr lang="es-419" dirty="0"/>
            </a:br>
            <a:br>
              <a:rPr lang="es-419" dirty="0"/>
            </a:br>
            <a:r>
              <a:rPr lang="es-419" dirty="0"/>
              <a:t>Hacer la tarea: Inferencia</a:t>
            </a:r>
            <a:endParaRPr lang="fr-FR" dirty="0"/>
          </a:p>
        </p:txBody>
      </p:sp>
      <p:pic>
        <p:nvPicPr>
          <p:cNvPr id="26626" name="Picture 2" descr="A Importância do Treinamento com Bonecos RCP na Emergência de um Hospital |  Hospicenter">
            <a:extLst>
              <a:ext uri="{FF2B5EF4-FFF2-40B4-BE49-F238E27FC236}">
                <a16:creationId xmlns:a16="http://schemas.microsoft.com/office/drawing/2014/main" id="{8CE2A47D-69AF-1783-DD6D-2B249010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438" y="25140"/>
            <a:ext cx="3587490" cy="35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onoces cuáles son los pasos para hacer una RCP?">
            <a:extLst>
              <a:ext uri="{FF2B5EF4-FFF2-40B4-BE49-F238E27FC236}">
                <a16:creationId xmlns:a16="http://schemas.microsoft.com/office/drawing/2014/main" id="{CBA6F211-01BE-E5E1-B486-F3494904F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438" y="3777521"/>
            <a:ext cx="3967084" cy="22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91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0561D-5E97-F3F3-1E1A-98467093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Ejemplo: Clasificar imágenes de gatos</a:t>
            </a:r>
            <a:endParaRPr lang="fr-FR" dirty="0"/>
          </a:p>
        </p:txBody>
      </p:sp>
      <p:sp>
        <p:nvSpPr>
          <p:cNvPr id="6" name="AutoShape 2" descr="Gato europeo">
            <a:extLst>
              <a:ext uri="{FF2B5EF4-FFF2-40B4-BE49-F238E27FC236}">
                <a16:creationId xmlns:a16="http://schemas.microsoft.com/office/drawing/2014/main" id="{7B03A809-4B8D-659D-18FD-AF35FAB86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4" descr="Gato Comun Europeo | SantéVet">
            <a:extLst>
              <a:ext uri="{FF2B5EF4-FFF2-40B4-BE49-F238E27FC236}">
                <a16:creationId xmlns:a16="http://schemas.microsoft.com/office/drawing/2014/main" id="{3B5D287D-4172-5E60-91F2-54F8CF7A70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4" name="Picture 6" descr="Silla Barú Sin Brazos">
            <a:extLst>
              <a:ext uri="{FF2B5EF4-FFF2-40B4-BE49-F238E27FC236}">
                <a16:creationId xmlns:a16="http://schemas.microsoft.com/office/drawing/2014/main" id="{5C232303-A8FF-ED16-2E4B-9A3B2AAD4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983" y="2024668"/>
            <a:ext cx="2550465" cy="255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3ED8DE5-299B-0591-CCCC-2A073961E586}"/>
              </a:ext>
            </a:extLst>
          </p:cNvPr>
          <p:cNvCxnSpPr>
            <a:cxnSpLocks/>
          </p:cNvCxnSpPr>
          <p:nvPr/>
        </p:nvCxnSpPr>
        <p:spPr>
          <a:xfrm>
            <a:off x="3083865" y="4833332"/>
            <a:ext cx="0" cy="709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EEEBC62-4A9F-4578-B621-B0B228E36376}"/>
              </a:ext>
            </a:extLst>
          </p:cNvPr>
          <p:cNvCxnSpPr>
            <a:cxnSpLocks/>
          </p:cNvCxnSpPr>
          <p:nvPr/>
        </p:nvCxnSpPr>
        <p:spPr>
          <a:xfrm>
            <a:off x="8408502" y="4746283"/>
            <a:ext cx="0" cy="709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Grumpy Cat | Talking Kitty Cat Wikia | Fandom">
            <a:extLst>
              <a:ext uri="{FF2B5EF4-FFF2-40B4-BE49-F238E27FC236}">
                <a16:creationId xmlns:a16="http://schemas.microsoft.com/office/drawing/2014/main" id="{D660E0D1-437D-FFEA-54B0-51C008F4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129" y="1806917"/>
            <a:ext cx="2383472" cy="293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74F624D-EEF5-83F6-9E81-9DCAAF4DE65C}"/>
              </a:ext>
            </a:extLst>
          </p:cNvPr>
          <p:cNvSpPr txBox="1"/>
          <p:nvPr/>
        </p:nvSpPr>
        <p:spPr>
          <a:xfrm>
            <a:off x="2881726" y="56300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200" dirty="0"/>
              <a:t>1</a:t>
            </a:r>
            <a:endParaRPr lang="fr-FR" sz="3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DB51ED4-02FC-25FE-1E4A-7E40A547E881}"/>
              </a:ext>
            </a:extLst>
          </p:cNvPr>
          <p:cNvSpPr txBox="1"/>
          <p:nvPr/>
        </p:nvSpPr>
        <p:spPr>
          <a:xfrm>
            <a:off x="8206363" y="56300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200" dirty="0"/>
              <a:t>0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336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Not So Polite Cats - Download Stickers from Sigstick">
            <a:extLst>
              <a:ext uri="{FF2B5EF4-FFF2-40B4-BE49-F238E27FC236}">
                <a16:creationId xmlns:a16="http://schemas.microsoft.com/office/drawing/2014/main" id="{01CFE98C-1F56-0C9C-DD70-EB280538FD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965053-9B1A-CE7D-5F29-C4AB22A2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059" y="2076240"/>
            <a:ext cx="2981741" cy="301032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77D6566-02D7-9D17-66E1-0D0C7B3B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dirty="0"/>
              <a:t>Ejemplo: Clasificar imágenes de gatos</a:t>
            </a:r>
            <a:endParaRPr lang="fr-FR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7C2DA5A-E752-2BFD-DFA6-74BB814CF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6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/>
              <a:t>Tarea T: Dada una imagen, devolver un 1 si la imagen contiene un gato y 0 si no. 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b="1" dirty="0"/>
          </a:p>
          <a:p>
            <a:pPr marL="0" indent="0">
              <a:buNone/>
            </a:pPr>
            <a:endParaRPr lang="es-419" b="1" dirty="0"/>
          </a:p>
          <a:p>
            <a:endParaRPr lang="es-419" dirty="0"/>
          </a:p>
          <a:p>
            <a:pPr marL="0" indent="0">
              <a:buNone/>
            </a:pPr>
            <a:endParaRPr lang="es-419" dirty="0"/>
          </a:p>
          <a:p>
            <a:endParaRPr lang="es-419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50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6AD05-9B57-8E8E-C0D4-4D88047F5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Not So Polite Cats - Download Stickers from Sigstick">
            <a:extLst>
              <a:ext uri="{FF2B5EF4-FFF2-40B4-BE49-F238E27FC236}">
                <a16:creationId xmlns:a16="http://schemas.microsoft.com/office/drawing/2014/main" id="{4BF86037-74B2-A244-203E-2F415F2100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7C2F01-6A83-C7A0-9875-0FFB12D6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059" y="2076240"/>
            <a:ext cx="2981741" cy="301032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D33EF2-990A-E7D7-D4D3-675D7C08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dirty="0"/>
              <a:t>Ejemplo: Clasificar imágenes de gatos</a:t>
            </a:r>
            <a:endParaRPr lang="fr-FR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AF4C431-D13C-42C2-3AD1-F6848BF1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6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/>
              <a:t>Tarea T: Dada una imagen, devolver un 1 si la imagen contiene un gato y 0 si no. 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Experiencia E: Un conjunto de imágenes, algunos con gatos y otras sin gatos.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b="1" dirty="0"/>
          </a:p>
          <a:p>
            <a:pPr marL="0" indent="0">
              <a:buNone/>
            </a:pPr>
            <a:endParaRPr lang="es-419" b="1" dirty="0"/>
          </a:p>
          <a:p>
            <a:endParaRPr lang="es-419" dirty="0"/>
          </a:p>
          <a:p>
            <a:pPr marL="0" indent="0">
              <a:buNone/>
            </a:pPr>
            <a:endParaRPr lang="es-419" dirty="0"/>
          </a:p>
          <a:p>
            <a:endParaRPr lang="es-419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3237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77647-192D-928C-DAB9-AE3D5963E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Not So Polite Cats - Download Stickers from Sigstick">
            <a:extLst>
              <a:ext uri="{FF2B5EF4-FFF2-40B4-BE49-F238E27FC236}">
                <a16:creationId xmlns:a16="http://schemas.microsoft.com/office/drawing/2014/main" id="{36CC9B39-CCB5-1F02-6A90-A35EBC277A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A49BFB-F4FF-9D1A-8A91-CAECBCFE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059" y="2076240"/>
            <a:ext cx="2981741" cy="301032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7FC3DA8-180A-25A9-2150-450A7D48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dirty="0"/>
              <a:t>Ejemplo: Clasificar imágenes de gatos</a:t>
            </a:r>
            <a:endParaRPr lang="fr-FR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74617BF-96F4-387C-F55D-F5F80D4C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6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/>
              <a:t>Tarea T: Dada una imagen, devolver un 1 si la imagen contiene un gato y 0 si no. 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Experiencia E: Un conjunto de imágenes, algunos con gatos y otras sin gatos.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Rendimiento R: Proporción entre imágenes bien clasificadas e imágenes mal clasificadas.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b="1" dirty="0"/>
          </a:p>
          <a:p>
            <a:pPr marL="0" indent="0">
              <a:buNone/>
            </a:pPr>
            <a:endParaRPr lang="es-419" b="1" dirty="0"/>
          </a:p>
          <a:p>
            <a:endParaRPr lang="es-419" dirty="0"/>
          </a:p>
          <a:p>
            <a:pPr marL="0" indent="0">
              <a:buNone/>
            </a:pPr>
            <a:endParaRPr lang="es-419" dirty="0"/>
          </a:p>
          <a:p>
            <a:endParaRPr lang="es-419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049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1CFF6-055B-FD11-96B9-2A96DB39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251"/>
            <a:ext cx="10515600" cy="1325563"/>
          </a:xfrm>
        </p:spPr>
        <p:txBody>
          <a:bodyPr/>
          <a:lstStyle/>
          <a:p>
            <a:r>
              <a:rPr lang="es-419" dirty="0"/>
              <a:t>Echemos un vistazo más profundo a cada concepto…</a:t>
            </a:r>
            <a:endParaRPr lang="fr-FR" dirty="0"/>
          </a:p>
        </p:txBody>
      </p:sp>
      <p:pic>
        <p:nvPicPr>
          <p:cNvPr id="6146" name="Picture 2" descr="Post the best cat memes you got in the comments..... Please.... : r/cats">
            <a:extLst>
              <a:ext uri="{FF2B5EF4-FFF2-40B4-BE49-F238E27FC236}">
                <a16:creationId xmlns:a16="http://schemas.microsoft.com/office/drawing/2014/main" id="{CA350D4D-AABD-911E-135E-CF47B4AC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735224"/>
            <a:ext cx="47434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5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ABDD8-89AA-C53E-93BC-1F2399DE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Objetivos generales de esta sección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80A944-8614-BCBC-0D5F-693BCD8DE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641719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4C71-5F04-C226-F885-DBA4EE9A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La tarea T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2059AA-C516-9730-F09D-548615FF0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4818089" cy="1325563"/>
          </a:xfrm>
        </p:spPr>
        <p:txBody>
          <a:bodyPr/>
          <a:lstStyle/>
          <a:p>
            <a:r>
              <a:rPr lang="es-419" dirty="0"/>
              <a:t>Es lo que queremos que el algoritmo </a:t>
            </a:r>
            <a:r>
              <a:rPr lang="es-419" b="1" i="1" dirty="0"/>
              <a:t>haga.</a:t>
            </a:r>
          </a:p>
          <a:p>
            <a:endParaRPr lang="fr-FR" b="1"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A591D8-7BF7-CDB0-995A-65AC4C51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908349" cy="30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45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32B49-4AB7-782A-1268-6E2E8B250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D8071-4FD9-DD77-F717-F7E829F3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La tarea T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EF51D8-B6F0-750E-8863-D1CE56DB0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4818089" cy="4667249"/>
          </a:xfrm>
        </p:spPr>
        <p:txBody>
          <a:bodyPr>
            <a:normAutofit/>
          </a:bodyPr>
          <a:lstStyle/>
          <a:p>
            <a:r>
              <a:rPr lang="es-419" dirty="0"/>
              <a:t>Es lo que queremos que el algoritmo </a:t>
            </a:r>
            <a:r>
              <a:rPr lang="es-419" b="1" i="1" dirty="0"/>
              <a:t>haga.</a:t>
            </a:r>
          </a:p>
          <a:p>
            <a:endParaRPr lang="es-419" b="1" i="1" dirty="0"/>
          </a:p>
          <a:p>
            <a:r>
              <a:rPr lang="es-419" dirty="0"/>
              <a:t>NO es el proceso de aprendizaje</a:t>
            </a:r>
          </a:p>
          <a:p>
            <a:endParaRPr lang="fr-F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C7883E-0741-048B-5429-8BBD3206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908349" cy="30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3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3AFF-4056-5DFC-87D6-8DA84169E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C05B9-398F-FFBE-AD2E-5C575DFD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La tarea T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B260DA-F552-3AEF-E4E1-FC50B6413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4818089" cy="4667249"/>
          </a:xfrm>
        </p:spPr>
        <p:txBody>
          <a:bodyPr>
            <a:normAutofit/>
          </a:bodyPr>
          <a:lstStyle/>
          <a:p>
            <a:r>
              <a:rPr lang="es-419" dirty="0"/>
              <a:t>Es lo que queremos que el algoritmo </a:t>
            </a:r>
            <a:r>
              <a:rPr lang="es-419" b="1" i="1" dirty="0"/>
              <a:t>haga.</a:t>
            </a:r>
          </a:p>
          <a:p>
            <a:endParaRPr lang="es-419" b="1" i="1" dirty="0"/>
          </a:p>
          <a:p>
            <a:r>
              <a:rPr lang="es-419" dirty="0"/>
              <a:t>NO es el proceso de aprendizaje</a:t>
            </a:r>
          </a:p>
          <a:p>
            <a:endParaRPr lang="fr-FR" dirty="0"/>
          </a:p>
          <a:p>
            <a:r>
              <a:rPr lang="fr-FR" dirty="0" err="1"/>
              <a:t>Están</a:t>
            </a:r>
            <a:r>
              <a:rPr lang="fr-FR" dirty="0"/>
              <a:t> </a:t>
            </a:r>
            <a:r>
              <a:rPr lang="fr-FR" dirty="0" err="1"/>
              <a:t>descritas</a:t>
            </a:r>
            <a:r>
              <a:rPr lang="fr-FR" dirty="0"/>
              <a:t> en </a:t>
            </a:r>
            <a:r>
              <a:rPr lang="fr-FR" dirty="0" err="1"/>
              <a:t>como</a:t>
            </a:r>
            <a:r>
              <a:rPr lang="fr-FR" dirty="0"/>
              <a:t> el </a:t>
            </a:r>
            <a:r>
              <a:rPr lang="fr-FR" dirty="0" err="1"/>
              <a:t>algoritmo</a:t>
            </a:r>
            <a:r>
              <a:rPr lang="fr-FR" dirty="0"/>
              <a:t> </a:t>
            </a:r>
            <a:r>
              <a:rPr lang="fr-FR" dirty="0" err="1"/>
              <a:t>debería</a:t>
            </a:r>
            <a:r>
              <a:rPr lang="fr-FR" dirty="0"/>
              <a:t> </a:t>
            </a:r>
            <a:r>
              <a:rPr lang="fr-FR" dirty="0" err="1"/>
              <a:t>procesar</a:t>
            </a:r>
            <a:r>
              <a:rPr lang="fr-FR" dirty="0"/>
              <a:t> un </a:t>
            </a:r>
            <a:r>
              <a:rPr lang="fr-FR" b="1" dirty="0" err="1"/>
              <a:t>ejemplo</a:t>
            </a:r>
            <a:r>
              <a:rPr lang="fr-FR" b="1" dirty="0"/>
              <a:t>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4F61FB-34DF-4635-B850-F5B8441F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908349" cy="30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67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9C400-3FD7-5C92-456D-90EB79BA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62" y="365125"/>
            <a:ext cx="9070298" cy="1133891"/>
          </a:xfrm>
        </p:spPr>
        <p:txBody>
          <a:bodyPr>
            <a:normAutofit/>
          </a:bodyPr>
          <a:lstStyle/>
          <a:p>
            <a:r>
              <a:rPr lang="es-419" dirty="0"/>
              <a:t>Ejemplos y características (</a:t>
            </a:r>
            <a:r>
              <a:rPr lang="es-419" dirty="0" err="1"/>
              <a:t>features</a:t>
            </a:r>
            <a:r>
              <a:rPr lang="es-419" dirty="0"/>
              <a:t>)</a:t>
            </a:r>
            <a:endParaRPr lang="fr-FR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4E2B77D-0D23-46A3-068E-2DBEAA40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3" y="1499016"/>
            <a:ext cx="9990377" cy="331672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D0DAB80-B09F-947B-922F-7351E88E5DA7}"/>
              </a:ext>
            </a:extLst>
          </p:cNvPr>
          <p:cNvSpPr/>
          <p:nvPr/>
        </p:nvSpPr>
        <p:spPr>
          <a:xfrm>
            <a:off x="157962" y="1828799"/>
            <a:ext cx="9990377" cy="3897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1F1E4A8-DD29-DC34-9470-00E8B3DDCBED}"/>
              </a:ext>
            </a:extLst>
          </p:cNvPr>
          <p:cNvCxnSpPr/>
          <p:nvPr/>
        </p:nvCxnSpPr>
        <p:spPr>
          <a:xfrm>
            <a:off x="9871021" y="2023670"/>
            <a:ext cx="55463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5AFBC0C-A29A-B0A6-14A7-2C1365B5D474}"/>
              </a:ext>
            </a:extLst>
          </p:cNvPr>
          <p:cNvSpPr txBox="1"/>
          <p:nvPr/>
        </p:nvSpPr>
        <p:spPr>
          <a:xfrm>
            <a:off x="10425657" y="1785264"/>
            <a:ext cx="1885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>
                <a:solidFill>
                  <a:srgbClr val="C00000"/>
                </a:solidFill>
              </a:rPr>
              <a:t>EJEMPLO</a:t>
            </a:r>
            <a:endParaRPr lang="fr-FR" sz="2800" b="1" dirty="0">
              <a:solidFill>
                <a:srgbClr val="C00000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D2C8159-4BAD-DF1B-5096-8018F5457E10}"/>
              </a:ext>
            </a:extLst>
          </p:cNvPr>
          <p:cNvSpPr/>
          <p:nvPr/>
        </p:nvSpPr>
        <p:spPr>
          <a:xfrm>
            <a:off x="2646218" y="1852617"/>
            <a:ext cx="1940771" cy="34130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243446-89C1-1E37-904E-856C4F90B5C3}"/>
              </a:ext>
            </a:extLst>
          </p:cNvPr>
          <p:cNvCxnSpPr/>
          <p:nvPr/>
        </p:nvCxnSpPr>
        <p:spPr>
          <a:xfrm>
            <a:off x="4287187" y="2383436"/>
            <a:ext cx="0" cy="278817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5298669-E323-1605-B2F4-521AD70E4026}"/>
              </a:ext>
            </a:extLst>
          </p:cNvPr>
          <p:cNvSpPr txBox="1"/>
          <p:nvPr/>
        </p:nvSpPr>
        <p:spPr>
          <a:xfrm>
            <a:off x="2548328" y="5303301"/>
            <a:ext cx="303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800" b="1" dirty="0">
                <a:solidFill>
                  <a:srgbClr val="00B0F0"/>
                </a:solidFill>
              </a:rPr>
              <a:t>CARACTERÍSTICA</a:t>
            </a:r>
            <a:endParaRPr lang="fr-FR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55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Do cats have 'friends', or do they always vie for territory? Animal experts  weigh in">
            <a:extLst>
              <a:ext uri="{FF2B5EF4-FFF2-40B4-BE49-F238E27FC236}">
                <a16:creationId xmlns:a16="http://schemas.microsoft.com/office/drawing/2014/main" id="{BA8C7266-0CD5-7877-D00C-8A6E7C1EB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76" y="1994434"/>
            <a:ext cx="4411917" cy="294357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0F7C9E6-AEA6-FE98-0815-66AD8C9CD6E8}"/>
              </a:ext>
            </a:extLst>
          </p:cNvPr>
          <p:cNvCxnSpPr/>
          <p:nvPr/>
        </p:nvCxnSpPr>
        <p:spPr>
          <a:xfrm>
            <a:off x="1444376" y="5176392"/>
            <a:ext cx="418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DAAE1C2-7569-54D0-EBF0-616A39C81B01}"/>
              </a:ext>
            </a:extLst>
          </p:cNvPr>
          <p:cNvCxnSpPr>
            <a:cxnSpLocks/>
          </p:cNvCxnSpPr>
          <p:nvPr/>
        </p:nvCxnSpPr>
        <p:spPr>
          <a:xfrm>
            <a:off x="1092107" y="1957212"/>
            <a:ext cx="0" cy="29545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9A0FAA-86D8-78C2-B7BA-F5C2C5C6D79F}"/>
              </a:ext>
            </a:extLst>
          </p:cNvPr>
          <p:cNvSpPr txBox="1"/>
          <p:nvPr/>
        </p:nvSpPr>
        <p:spPr>
          <a:xfrm>
            <a:off x="459766" y="324433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256</a:t>
            </a:r>
            <a:endParaRPr lang="fr-FR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A45C167-FFE2-F2DE-F08F-747F7BCF9B4B}"/>
              </a:ext>
            </a:extLst>
          </p:cNvPr>
          <p:cNvSpPr txBox="1"/>
          <p:nvPr/>
        </p:nvSpPr>
        <p:spPr>
          <a:xfrm>
            <a:off x="3260428" y="523010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256</a:t>
            </a:r>
            <a:endParaRPr lang="fr-FR" dirty="0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48FBEC8-15A5-BC43-7F84-D3B0BC14FEDD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5096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F02E21FA-4FEE-E317-B6E8-626E138E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396" y="1994434"/>
            <a:ext cx="5042838" cy="303275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C7398D7E-2083-AD70-8E14-7537CA655EDB}"/>
              </a:ext>
            </a:extLst>
          </p:cNvPr>
          <p:cNvSpPr txBox="1"/>
          <p:nvPr/>
        </p:nvSpPr>
        <p:spPr>
          <a:xfrm>
            <a:off x="8466977" y="5307012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200" dirty="0">
                <a:solidFill>
                  <a:srgbClr val="FF0000"/>
                </a:solidFill>
              </a:rPr>
              <a:t>Ejemplo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A2519BC-0A63-4100-C321-1FE348C03CA2}"/>
              </a:ext>
            </a:extLst>
          </p:cNvPr>
          <p:cNvSpPr/>
          <p:nvPr/>
        </p:nvSpPr>
        <p:spPr>
          <a:xfrm>
            <a:off x="9683645" y="2278505"/>
            <a:ext cx="423525" cy="43471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B2E1FA26-1CF1-3F2F-DDB2-C97F7F2CE28F}"/>
              </a:ext>
            </a:extLst>
          </p:cNvPr>
          <p:cNvCxnSpPr/>
          <p:nvPr/>
        </p:nvCxnSpPr>
        <p:spPr>
          <a:xfrm flipH="1" flipV="1">
            <a:off x="8814216" y="1034321"/>
            <a:ext cx="869429" cy="112426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EE295B1-FD07-0963-1458-1C3BC0C79C46}"/>
              </a:ext>
            </a:extLst>
          </p:cNvPr>
          <p:cNvSpPr txBox="1"/>
          <p:nvPr/>
        </p:nvSpPr>
        <p:spPr>
          <a:xfrm>
            <a:off x="7502453" y="511100"/>
            <a:ext cx="2372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800" dirty="0">
                <a:solidFill>
                  <a:srgbClr val="00B0F0"/>
                </a:solidFill>
              </a:rPr>
              <a:t>Característica</a:t>
            </a:r>
            <a:endParaRPr lang="fr-FR" sz="2800" dirty="0">
              <a:solidFill>
                <a:srgbClr val="00B0F0"/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920CCE2-C7D4-3590-F00E-B0F680A59D55}"/>
              </a:ext>
            </a:extLst>
          </p:cNvPr>
          <p:cNvSpPr/>
          <p:nvPr/>
        </p:nvSpPr>
        <p:spPr>
          <a:xfrm>
            <a:off x="6605667" y="1783830"/>
            <a:ext cx="5326501" cy="3446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572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F2AE0-009F-7CCD-B8FE-343C6673B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Do cats have 'friends', or do they always vie for territory? Animal experts  weigh in">
            <a:extLst>
              <a:ext uri="{FF2B5EF4-FFF2-40B4-BE49-F238E27FC236}">
                <a16:creationId xmlns:a16="http://schemas.microsoft.com/office/drawing/2014/main" id="{10399B29-472D-1026-126B-7B866AAB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76" y="1994434"/>
            <a:ext cx="4411917" cy="294357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D30EC2-C9F0-E4D2-1B32-2836247EB12C}"/>
              </a:ext>
            </a:extLst>
          </p:cNvPr>
          <p:cNvCxnSpPr/>
          <p:nvPr/>
        </p:nvCxnSpPr>
        <p:spPr>
          <a:xfrm>
            <a:off x="1444376" y="5176392"/>
            <a:ext cx="418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35BACF29-E63E-4AFF-D178-2C7C64CDABF3}"/>
              </a:ext>
            </a:extLst>
          </p:cNvPr>
          <p:cNvCxnSpPr>
            <a:cxnSpLocks/>
          </p:cNvCxnSpPr>
          <p:nvPr/>
        </p:nvCxnSpPr>
        <p:spPr>
          <a:xfrm>
            <a:off x="1092107" y="1957212"/>
            <a:ext cx="0" cy="29545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308898-EBAB-D6B6-E748-67165B55860F}"/>
              </a:ext>
            </a:extLst>
          </p:cNvPr>
          <p:cNvSpPr txBox="1"/>
          <p:nvPr/>
        </p:nvSpPr>
        <p:spPr>
          <a:xfrm>
            <a:off x="459766" y="324433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256</a:t>
            </a:r>
            <a:endParaRPr lang="fr-FR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0F02EA9-8D48-D0B4-AB64-5F4F7A80F42D}"/>
              </a:ext>
            </a:extLst>
          </p:cNvPr>
          <p:cNvSpPr txBox="1"/>
          <p:nvPr/>
        </p:nvSpPr>
        <p:spPr>
          <a:xfrm>
            <a:off x="3260428" y="523010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256</a:t>
            </a:r>
            <a:endParaRPr lang="fr-FR" dirty="0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269F86-C6E3-EA74-D6BA-83D7A1E9B6C9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5096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C04631F8-E8FB-8B95-475F-E9A52787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396" y="1994434"/>
            <a:ext cx="5042838" cy="303275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899D7C5-A289-90E2-F058-52FFD4DC291C}"/>
              </a:ext>
            </a:extLst>
          </p:cNvPr>
          <p:cNvSpPr txBox="1"/>
          <p:nvPr/>
        </p:nvSpPr>
        <p:spPr>
          <a:xfrm>
            <a:off x="8466977" y="5307012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200" dirty="0">
                <a:solidFill>
                  <a:srgbClr val="FF0000"/>
                </a:solidFill>
              </a:rPr>
              <a:t>Ejemplo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044636E-8CF9-442E-F9A0-CC0EDE5BCEE7}"/>
              </a:ext>
            </a:extLst>
          </p:cNvPr>
          <p:cNvSpPr/>
          <p:nvPr/>
        </p:nvSpPr>
        <p:spPr>
          <a:xfrm>
            <a:off x="9683645" y="2278505"/>
            <a:ext cx="423525" cy="43471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5811A22B-2C72-0CB1-C37E-BB54282565ED}"/>
              </a:ext>
            </a:extLst>
          </p:cNvPr>
          <p:cNvCxnSpPr/>
          <p:nvPr/>
        </p:nvCxnSpPr>
        <p:spPr>
          <a:xfrm flipH="1" flipV="1">
            <a:off x="8814216" y="1034321"/>
            <a:ext cx="869429" cy="112426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D152A08-F630-8B24-1335-50FAE69080DA}"/>
              </a:ext>
            </a:extLst>
          </p:cNvPr>
          <p:cNvSpPr txBox="1"/>
          <p:nvPr/>
        </p:nvSpPr>
        <p:spPr>
          <a:xfrm>
            <a:off x="7502453" y="511100"/>
            <a:ext cx="2372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800" dirty="0">
                <a:solidFill>
                  <a:srgbClr val="00B0F0"/>
                </a:solidFill>
              </a:rPr>
              <a:t>Característica</a:t>
            </a:r>
            <a:endParaRPr lang="fr-FR" sz="2800" dirty="0">
              <a:solidFill>
                <a:srgbClr val="00B0F0"/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A8D20B4-E183-911D-1CA1-FF3E67E86745}"/>
              </a:ext>
            </a:extLst>
          </p:cNvPr>
          <p:cNvSpPr/>
          <p:nvPr/>
        </p:nvSpPr>
        <p:spPr>
          <a:xfrm>
            <a:off x="6605667" y="1783830"/>
            <a:ext cx="5326501" cy="3446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FCFFFC-C7A7-65F1-A1EF-DD5C89AAB5A0}"/>
              </a:ext>
            </a:extLst>
          </p:cNvPr>
          <p:cNvSpPr txBox="1"/>
          <p:nvPr/>
        </p:nvSpPr>
        <p:spPr>
          <a:xfrm>
            <a:off x="630150" y="5773078"/>
            <a:ext cx="5720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dirty="0"/>
              <a:t>¿Cuántas características tiene cada ejemplo?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53778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9567F-8A04-8B60-D1AA-D025A9CB8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Do cats have 'friends', or do they always vie for territory? Animal experts  weigh in">
            <a:extLst>
              <a:ext uri="{FF2B5EF4-FFF2-40B4-BE49-F238E27FC236}">
                <a16:creationId xmlns:a16="http://schemas.microsoft.com/office/drawing/2014/main" id="{EF6A4193-C5E8-87BB-5B5B-6DD2966E9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76" y="1994434"/>
            <a:ext cx="4411917" cy="294357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C96DDD5-B258-B4C1-FA41-F317B695F39A}"/>
              </a:ext>
            </a:extLst>
          </p:cNvPr>
          <p:cNvCxnSpPr/>
          <p:nvPr/>
        </p:nvCxnSpPr>
        <p:spPr>
          <a:xfrm>
            <a:off x="1444376" y="5176392"/>
            <a:ext cx="418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3C3270BA-521A-02EF-9C03-23AD25CBD4B5}"/>
              </a:ext>
            </a:extLst>
          </p:cNvPr>
          <p:cNvCxnSpPr>
            <a:cxnSpLocks/>
          </p:cNvCxnSpPr>
          <p:nvPr/>
        </p:nvCxnSpPr>
        <p:spPr>
          <a:xfrm>
            <a:off x="1092107" y="1957212"/>
            <a:ext cx="0" cy="29545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8B94E1-04BB-354D-CA7F-17DD587D25B6}"/>
              </a:ext>
            </a:extLst>
          </p:cNvPr>
          <p:cNvSpPr txBox="1"/>
          <p:nvPr/>
        </p:nvSpPr>
        <p:spPr>
          <a:xfrm>
            <a:off x="459766" y="324433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256</a:t>
            </a:r>
            <a:endParaRPr lang="fr-FR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0E418BD-0D75-0707-17D3-8D955024CD54}"/>
              </a:ext>
            </a:extLst>
          </p:cNvPr>
          <p:cNvSpPr txBox="1"/>
          <p:nvPr/>
        </p:nvSpPr>
        <p:spPr>
          <a:xfrm>
            <a:off x="3260428" y="523010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256</a:t>
            </a:r>
            <a:endParaRPr lang="fr-FR" dirty="0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5B66894-4F7B-D775-04AD-AE7D1A04E11D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5096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BC751944-73CF-77DE-F50B-BF30FA7C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396" y="1994434"/>
            <a:ext cx="5042838" cy="303275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1454C450-79D2-E15F-2394-085C438AC682}"/>
              </a:ext>
            </a:extLst>
          </p:cNvPr>
          <p:cNvSpPr txBox="1"/>
          <p:nvPr/>
        </p:nvSpPr>
        <p:spPr>
          <a:xfrm>
            <a:off x="8466977" y="5307012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200" dirty="0">
                <a:solidFill>
                  <a:srgbClr val="FF0000"/>
                </a:solidFill>
              </a:rPr>
              <a:t>Ejemplo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0217FF6E-8402-1ACF-AA56-1D031A22FA70}"/>
              </a:ext>
            </a:extLst>
          </p:cNvPr>
          <p:cNvSpPr/>
          <p:nvPr/>
        </p:nvSpPr>
        <p:spPr>
          <a:xfrm>
            <a:off x="9683645" y="2278505"/>
            <a:ext cx="423525" cy="43471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6AFF2288-3268-FD65-2E87-02CA55CD2859}"/>
              </a:ext>
            </a:extLst>
          </p:cNvPr>
          <p:cNvCxnSpPr/>
          <p:nvPr/>
        </p:nvCxnSpPr>
        <p:spPr>
          <a:xfrm flipH="1" flipV="1">
            <a:off x="8814216" y="1034321"/>
            <a:ext cx="869429" cy="112426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B68A097-BCBA-7DB0-39E4-CF96F0965016}"/>
              </a:ext>
            </a:extLst>
          </p:cNvPr>
          <p:cNvSpPr txBox="1"/>
          <p:nvPr/>
        </p:nvSpPr>
        <p:spPr>
          <a:xfrm>
            <a:off x="7502453" y="511100"/>
            <a:ext cx="2372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800" dirty="0">
                <a:solidFill>
                  <a:srgbClr val="00B0F0"/>
                </a:solidFill>
              </a:rPr>
              <a:t>Característica</a:t>
            </a:r>
            <a:endParaRPr lang="fr-FR" sz="2800" dirty="0">
              <a:solidFill>
                <a:srgbClr val="00B0F0"/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AD9C536-25E3-7141-F25A-B19B9BE213D5}"/>
              </a:ext>
            </a:extLst>
          </p:cNvPr>
          <p:cNvSpPr/>
          <p:nvPr/>
        </p:nvSpPr>
        <p:spPr>
          <a:xfrm>
            <a:off x="6605667" y="1783830"/>
            <a:ext cx="5326501" cy="3446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B3BB500-D9D7-2B0B-738B-A86575576C47}"/>
              </a:ext>
            </a:extLst>
          </p:cNvPr>
          <p:cNvSpPr txBox="1"/>
          <p:nvPr/>
        </p:nvSpPr>
        <p:spPr>
          <a:xfrm>
            <a:off x="630150" y="5773078"/>
            <a:ext cx="5720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dirty="0"/>
              <a:t>¿Cuántas características tiene cada ejemplo? Respuesta: 256x256 = 65 536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42466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93E355C-D652-DE59-2DE5-A013B022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595" y="1147014"/>
            <a:ext cx="5097907" cy="2015644"/>
          </a:xfrm>
        </p:spPr>
        <p:txBody>
          <a:bodyPr>
            <a:normAutofit/>
          </a:bodyPr>
          <a:lstStyle/>
          <a:p>
            <a:r>
              <a:rPr lang="es-419" sz="6600" dirty="0"/>
              <a:t>Tipos de tarea</a:t>
            </a:r>
            <a:endParaRPr lang="fr-FR" sz="6600" dirty="0"/>
          </a:p>
        </p:txBody>
      </p:sp>
      <p:pic>
        <p:nvPicPr>
          <p:cNvPr id="13318" name="Picture 6" descr="Firm posts lucrative office cat-sitting job">
            <a:extLst>
              <a:ext uri="{FF2B5EF4-FFF2-40B4-BE49-F238E27FC236}">
                <a16:creationId xmlns:a16="http://schemas.microsoft.com/office/drawing/2014/main" id="{4B2B7DCE-A4A7-88DF-2FF1-F82EAD28B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92" y="3162658"/>
            <a:ext cx="5605073" cy="315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625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D2A0-96BC-C029-DF02-885BBCB7A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8BC11D-982B-31DD-A295-EA385359B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7984" cy="4351338"/>
          </a:xfrm>
        </p:spPr>
        <p:txBody>
          <a:bodyPr/>
          <a:lstStyle/>
          <a:p>
            <a:r>
              <a:rPr lang="es-419" dirty="0"/>
              <a:t>Dado un ejemplo, queremos clasificarlo en k categorías</a:t>
            </a:r>
          </a:p>
          <a:p>
            <a:pPr marL="0" indent="0">
              <a:buNone/>
            </a:pPr>
            <a:endParaRPr lang="es-419" dirty="0"/>
          </a:p>
          <a:p>
            <a:endParaRPr lang="es-419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175EB37-E52C-6AB0-6A61-B9A0DE7D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Clasificación</a:t>
            </a:r>
            <a:endParaRPr lang="fr-FR" dirty="0"/>
          </a:p>
        </p:txBody>
      </p:sp>
      <p:pic>
        <p:nvPicPr>
          <p:cNvPr id="16386" name="Picture 2" descr="FUNNY CAT | Casablanca">
            <a:extLst>
              <a:ext uri="{FF2B5EF4-FFF2-40B4-BE49-F238E27FC236}">
                <a16:creationId xmlns:a16="http://schemas.microsoft.com/office/drawing/2014/main" id="{7343050B-B505-922A-894C-52455DA28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76" y="756443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9701160-2429-69D0-D7E5-5A5D6444F587}"/>
              </a:ext>
            </a:extLst>
          </p:cNvPr>
          <p:cNvCxnSpPr/>
          <p:nvPr/>
        </p:nvCxnSpPr>
        <p:spPr>
          <a:xfrm>
            <a:off x="7555043" y="3136692"/>
            <a:ext cx="0" cy="584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388" name="Picture 4" descr="Victor Gaviria nos relata una anécdota de &quot;El Zarco&quot;., #PonerAActuarPájaros  20 años depués de #LaVendedoraDeRosas., Disfrútala en las salas de Cinemas  Procinal. | Cinemas Procinal | Facebook">
            <a:extLst>
              <a:ext uri="{FF2B5EF4-FFF2-40B4-BE49-F238E27FC236}">
                <a16:creationId xmlns:a16="http://schemas.microsoft.com/office/drawing/2014/main" id="{2B482168-2FC4-7BD9-A9C3-C866E76A2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69" y="129936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BA5B165-8204-3710-0A9E-AC8F6A053BEB}"/>
              </a:ext>
            </a:extLst>
          </p:cNvPr>
          <p:cNvCxnSpPr/>
          <p:nvPr/>
        </p:nvCxnSpPr>
        <p:spPr>
          <a:xfrm>
            <a:off x="10488118" y="3156527"/>
            <a:ext cx="0" cy="584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240BA82-2450-5B30-648C-4FFAAF88E498}"/>
              </a:ext>
            </a:extLst>
          </p:cNvPr>
          <p:cNvSpPr txBox="1"/>
          <p:nvPr/>
        </p:nvSpPr>
        <p:spPr>
          <a:xfrm>
            <a:off x="7339279" y="3741143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b="1" dirty="0"/>
              <a:t>1</a:t>
            </a:r>
            <a:endParaRPr lang="fr-FR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9B8FD9-7373-CB7A-6052-06CC75FC1096}"/>
              </a:ext>
            </a:extLst>
          </p:cNvPr>
          <p:cNvSpPr txBox="1"/>
          <p:nvPr/>
        </p:nvSpPr>
        <p:spPr>
          <a:xfrm>
            <a:off x="10272354" y="3741143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b="1" dirty="0"/>
              <a:t>0</a:t>
            </a:r>
            <a:endParaRPr lang="fr-FR" sz="36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B7397D3-EC7F-CC11-3B1C-888CC51E6202}"/>
              </a:ext>
            </a:extLst>
          </p:cNvPr>
          <p:cNvSpPr txBox="1"/>
          <p:nvPr/>
        </p:nvSpPr>
        <p:spPr>
          <a:xfrm>
            <a:off x="10002939" y="4584751"/>
            <a:ext cx="2189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dirty="0"/>
              <a:t>No es el gato que buscamos…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6136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FC48CF-C2E1-148B-FA5D-826B7F0B8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7984" cy="4351338"/>
          </a:xfrm>
        </p:spPr>
        <p:txBody>
          <a:bodyPr/>
          <a:lstStyle/>
          <a:p>
            <a:r>
              <a:rPr lang="es-419" dirty="0"/>
              <a:t>Dado un ejemplo, queremos clasificarlo en k categorías</a:t>
            </a:r>
          </a:p>
          <a:p>
            <a:endParaRPr lang="es-419" dirty="0"/>
          </a:p>
          <a:p>
            <a:r>
              <a:rPr lang="es-419" dirty="0"/>
              <a:t>En específico, el algoritmo debe entregar una función f(x) tal que f(x) = k si x pertenece a la categoría k.</a:t>
            </a:r>
          </a:p>
          <a:p>
            <a:endParaRPr lang="es-419" dirty="0"/>
          </a:p>
          <a:p>
            <a:endParaRPr lang="es-419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9419BCE-C248-E99B-DF60-29AB99D6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Clasificación</a:t>
            </a:r>
            <a:endParaRPr lang="fr-FR" dirty="0"/>
          </a:p>
        </p:txBody>
      </p:sp>
      <p:pic>
        <p:nvPicPr>
          <p:cNvPr id="16386" name="Picture 2" descr="FUNNY CAT | Casablanca">
            <a:extLst>
              <a:ext uri="{FF2B5EF4-FFF2-40B4-BE49-F238E27FC236}">
                <a16:creationId xmlns:a16="http://schemas.microsoft.com/office/drawing/2014/main" id="{40A8BC8C-C78D-2B44-483D-0A182B45B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76" y="756443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658013-1FC3-6DAF-0DE1-63A51D8EFBE7}"/>
              </a:ext>
            </a:extLst>
          </p:cNvPr>
          <p:cNvCxnSpPr/>
          <p:nvPr/>
        </p:nvCxnSpPr>
        <p:spPr>
          <a:xfrm>
            <a:off x="7555043" y="3136692"/>
            <a:ext cx="0" cy="584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388" name="Picture 4" descr="Victor Gaviria nos relata una anécdota de &quot;El Zarco&quot;., #PonerAActuarPájaros  20 años depués de #LaVendedoraDeRosas., Disfrútala en las salas de Cinemas  Procinal. | Cinemas Procinal | Facebook">
            <a:extLst>
              <a:ext uri="{FF2B5EF4-FFF2-40B4-BE49-F238E27FC236}">
                <a16:creationId xmlns:a16="http://schemas.microsoft.com/office/drawing/2014/main" id="{E0D94211-61F5-5F1B-B453-BE48E915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69" y="129936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1B3FDAF-1133-B3AC-931D-B27582F4BA64}"/>
              </a:ext>
            </a:extLst>
          </p:cNvPr>
          <p:cNvCxnSpPr/>
          <p:nvPr/>
        </p:nvCxnSpPr>
        <p:spPr>
          <a:xfrm>
            <a:off x="10488118" y="3156527"/>
            <a:ext cx="0" cy="584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5EB2FF7-30ED-AFDE-C05E-0145601B5830}"/>
              </a:ext>
            </a:extLst>
          </p:cNvPr>
          <p:cNvSpPr txBox="1"/>
          <p:nvPr/>
        </p:nvSpPr>
        <p:spPr>
          <a:xfrm>
            <a:off x="7339279" y="3741143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b="1" dirty="0"/>
              <a:t>1</a:t>
            </a:r>
            <a:endParaRPr lang="fr-FR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E53668B-1851-1A7F-AC92-CBA131013174}"/>
              </a:ext>
            </a:extLst>
          </p:cNvPr>
          <p:cNvSpPr txBox="1"/>
          <p:nvPr/>
        </p:nvSpPr>
        <p:spPr>
          <a:xfrm>
            <a:off x="10272354" y="3741143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b="1" dirty="0"/>
              <a:t>0</a:t>
            </a:r>
            <a:endParaRPr lang="fr-FR" sz="36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F21744-2EE6-6758-C239-E50D61186EB1}"/>
              </a:ext>
            </a:extLst>
          </p:cNvPr>
          <p:cNvSpPr txBox="1"/>
          <p:nvPr/>
        </p:nvSpPr>
        <p:spPr>
          <a:xfrm>
            <a:off x="10002939" y="4584751"/>
            <a:ext cx="2189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dirty="0"/>
              <a:t>No es el gato que buscamos…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062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9CF84-0964-A437-8133-3CC40C8C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B75B9-E9F7-AFEA-4DE3-468EA3AB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Objetivos generales de esta sección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4A025-BC95-3E96-1CFB-0D1E0F025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Aprender a hablar machine </a:t>
            </a:r>
            <a:r>
              <a:rPr lang="es-419" dirty="0" err="1"/>
              <a:t>learning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291117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B0C4C-A448-B39C-7697-DD2F47BE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8D36C9-936C-E9A1-EBBE-54C57DAC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7492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Dado un registro de actividad en una cuenta de banco, determinar si la actividad es sospechosa. </a:t>
            </a:r>
          </a:p>
          <a:p>
            <a:endParaRPr lang="es-ES" dirty="0"/>
          </a:p>
          <a:p>
            <a:r>
              <a:rPr lang="es-ES" dirty="0"/>
              <a:t>Determinar si un correo es spam o no es spam. </a:t>
            </a:r>
          </a:p>
          <a:p>
            <a:endParaRPr lang="es-ES" dirty="0"/>
          </a:p>
          <a:p>
            <a:r>
              <a:rPr lang="es-ES" dirty="0"/>
              <a:t>Dado un post en una red social, clasificar el sentimiento del post como positivo, negativo o neutral. </a:t>
            </a:r>
          </a:p>
          <a:p>
            <a:pPr marL="0" indent="0">
              <a:buNone/>
            </a:pPr>
            <a:endParaRPr lang="es-419" dirty="0"/>
          </a:p>
          <a:p>
            <a:endParaRPr lang="fr-F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09A3531-C0E0-350D-1160-C1DCB656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Clasificación</a:t>
            </a:r>
            <a:endParaRPr lang="fr-FR" dirty="0"/>
          </a:p>
        </p:txBody>
      </p:sp>
      <p:pic>
        <p:nvPicPr>
          <p:cNvPr id="17410" name="Picture 2" descr="PREVENCIÓN y DETECCIÓN de FRAUDE 【TÉCNICAS】- Pensare">
            <a:extLst>
              <a:ext uri="{FF2B5EF4-FFF2-40B4-BE49-F238E27FC236}">
                <a16:creationId xmlns:a16="http://schemas.microsoft.com/office/drawing/2014/main" id="{3F1A6490-525C-CD0B-6599-2C714397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549" y="123751"/>
            <a:ext cx="2703225" cy="180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orreo spam: definición y cómo evitarlo - Segurilatam">
            <a:extLst>
              <a:ext uri="{FF2B5EF4-FFF2-40B4-BE49-F238E27FC236}">
                <a16:creationId xmlns:a16="http://schemas.microsoft.com/office/drawing/2014/main" id="{9486F93F-0199-85D2-9504-E8FF2558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88" y="2173434"/>
            <a:ext cx="3057993" cy="20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Sentiment Analysis - What is it? And its use cases. | Exemplary AI">
            <a:extLst>
              <a:ext uri="{FF2B5EF4-FFF2-40B4-BE49-F238E27FC236}">
                <a16:creationId xmlns:a16="http://schemas.microsoft.com/office/drawing/2014/main" id="{5A4D8A56-1112-B657-F187-495C7D0A88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564E4E-D41A-F388-FAD2-92829251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930" y="4453470"/>
            <a:ext cx="3457529" cy="19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35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A8B4C-8CAA-445D-C972-5A2B6782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Regresión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669E8C-4A00-A336-CC40-E472A8040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2639" cy="4351338"/>
          </a:xfrm>
        </p:spPr>
        <p:txBody>
          <a:bodyPr/>
          <a:lstStyle/>
          <a:p>
            <a:r>
              <a:rPr lang="es-419" dirty="0"/>
              <a:t>En este tipo de tarea, le pedimos al algoritmo que realice una predicción de un </a:t>
            </a:r>
            <a:r>
              <a:rPr lang="es-419" i="1" dirty="0"/>
              <a:t>valor numérico </a:t>
            </a:r>
            <a:r>
              <a:rPr lang="es-419" dirty="0"/>
              <a:t>dada una entrada.</a:t>
            </a:r>
          </a:p>
          <a:p>
            <a:endParaRPr lang="fr-FR" i="1" dirty="0"/>
          </a:p>
          <a:p>
            <a:endParaRPr lang="es-419" i="1" dirty="0"/>
          </a:p>
        </p:txBody>
      </p:sp>
      <p:pic>
        <p:nvPicPr>
          <p:cNvPr id="18436" name="Picture 4" descr="What Is a Regression Model? | IMSL by Perforce">
            <a:extLst>
              <a:ext uri="{FF2B5EF4-FFF2-40B4-BE49-F238E27FC236}">
                <a16:creationId xmlns:a16="http://schemas.microsoft.com/office/drawing/2014/main" id="{5C152057-B22C-7814-EF3D-A5BAB3C3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10" y="1027906"/>
            <a:ext cx="4532026" cy="30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245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35A7C-1B1C-C889-A5B6-6DECD16A6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5D3CA0-2FE3-019B-88C8-8EB460F8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Regresión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6A225E-694E-211A-14F3-2CF2F8C0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2639" cy="4351338"/>
          </a:xfrm>
        </p:spPr>
        <p:txBody>
          <a:bodyPr/>
          <a:lstStyle/>
          <a:p>
            <a:r>
              <a:rPr lang="es-419" dirty="0"/>
              <a:t>En este tipo de tarea, le pedimos al algoritmo que realice una predicción de un </a:t>
            </a:r>
            <a:r>
              <a:rPr lang="es-419" i="1" dirty="0"/>
              <a:t>valor numérico </a:t>
            </a:r>
            <a:r>
              <a:rPr lang="es-419" dirty="0"/>
              <a:t>dada una entrada.</a:t>
            </a:r>
          </a:p>
          <a:p>
            <a:endParaRPr lang="es-419" dirty="0"/>
          </a:p>
          <a:p>
            <a:r>
              <a:rPr lang="es-419" dirty="0"/>
              <a:t>La salida no es un conjunto discreto, sino todo un conjunto de valores. </a:t>
            </a:r>
          </a:p>
          <a:p>
            <a:endParaRPr lang="fr-FR" i="1" dirty="0"/>
          </a:p>
          <a:p>
            <a:endParaRPr lang="es-419" i="1" dirty="0"/>
          </a:p>
        </p:txBody>
      </p:sp>
      <p:pic>
        <p:nvPicPr>
          <p:cNvPr id="18436" name="Picture 4" descr="What Is a Regression Model? | IMSL by Perforce">
            <a:extLst>
              <a:ext uri="{FF2B5EF4-FFF2-40B4-BE49-F238E27FC236}">
                <a16:creationId xmlns:a16="http://schemas.microsoft.com/office/drawing/2014/main" id="{17634948-7B73-FBB5-9ABE-3D6AB7694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10" y="1027906"/>
            <a:ext cx="4532026" cy="30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18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8E02-A1BC-05B8-7EC6-79DCB9A2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4EF1A-5F47-396F-8AF1-1971CA73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Regresión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9A699E-F9F2-E811-5115-E7BB19155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9056"/>
            <a:ext cx="6971675" cy="49167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fr-FR" dirty="0"/>
          </a:p>
          <a:p>
            <a:r>
              <a:rPr lang="es-ES" dirty="0"/>
              <a:t>Calcular la probabilidad de que llueva durante el día, dado un conjunto de datos meteorológicos a las 6:00am de ese mismo día. </a:t>
            </a:r>
          </a:p>
          <a:p>
            <a:endParaRPr lang="es-ES" dirty="0"/>
          </a:p>
          <a:p>
            <a:r>
              <a:rPr lang="es-ES" dirty="0"/>
              <a:t>Determinar la probabilidad de que un usuario de una red social reaccione a un post. 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Dada la información de un apartamento (estrato, metros cuadrados de área, altura, densidad de extranjeros en un kilometro a la redonda) predecir el valor del arriendo. </a:t>
            </a:r>
          </a:p>
          <a:p>
            <a:endParaRPr lang="es-419" i="1" dirty="0"/>
          </a:p>
        </p:txBody>
      </p:sp>
      <p:pic>
        <p:nvPicPr>
          <p:cNvPr id="20484" name="Picture 4" descr="Rain storm Images - Free Download on Freepik">
            <a:extLst>
              <a:ext uri="{FF2B5EF4-FFF2-40B4-BE49-F238E27FC236}">
                <a16:creationId xmlns:a16="http://schemas.microsoft.com/office/drawing/2014/main" id="{2D7F7AD4-FFE7-5DC6-C0FA-371DDF88D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74" y="365125"/>
            <a:ext cx="4272389" cy="284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Imágenes de Facebook post - Descarga gratuita en Freepik">
            <a:extLst>
              <a:ext uri="{FF2B5EF4-FFF2-40B4-BE49-F238E27FC236}">
                <a16:creationId xmlns:a16="http://schemas.microsoft.com/office/drawing/2014/main" id="{442C318F-C39D-7180-97B6-3D004C5D3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111" y="3646540"/>
            <a:ext cx="2846335" cy="284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798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CD7E6-9F37-9F19-BDFC-165BEF4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Transcripción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310707-682B-222F-D12B-1B542E7A4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3643" cy="4351338"/>
          </a:xfrm>
        </p:spPr>
        <p:txBody>
          <a:bodyPr/>
          <a:lstStyle/>
          <a:p>
            <a:r>
              <a:rPr lang="es-419" dirty="0"/>
              <a:t>En este tipo de tarea, el sistema observa una representación no estructurada de un dato y la transcribe a  una forma textual</a:t>
            </a:r>
            <a:endParaRPr lang="fr-FR" dirty="0"/>
          </a:p>
        </p:txBody>
      </p:sp>
      <p:pic>
        <p:nvPicPr>
          <p:cNvPr id="22530" name="Picture 2" descr="Optical Character Recognition - traditional method - Aurora Vision">
            <a:extLst>
              <a:ext uri="{FF2B5EF4-FFF2-40B4-BE49-F238E27FC236}">
                <a16:creationId xmlns:a16="http://schemas.microsoft.com/office/drawing/2014/main" id="{28274AAC-0F36-5515-628A-99E9A16C1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640" y="530016"/>
            <a:ext cx="5875988" cy="314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Automatic Speech Recognition | AudioCC Lab">
            <a:extLst>
              <a:ext uri="{FF2B5EF4-FFF2-40B4-BE49-F238E27FC236}">
                <a16:creationId xmlns:a16="http://schemas.microsoft.com/office/drawing/2014/main" id="{D1053D7D-CEC0-CEDB-081A-0B76D8A6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88" y="3839076"/>
            <a:ext cx="5337512" cy="235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948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50B9B-2255-2D40-898E-44883E02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Síntesis y muestreo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2EDAD0-956B-A78F-19CB-9A59910AA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6749"/>
          </a:xfrm>
        </p:spPr>
        <p:txBody>
          <a:bodyPr/>
          <a:lstStyle/>
          <a:p>
            <a:r>
              <a:rPr lang="es-419" dirty="0"/>
              <a:t>En este tipo de tarea, le pedimos al algoritmo que genere nuevos ejemplos a aquellos en el conjunto de entrenamiento. </a:t>
            </a:r>
            <a:endParaRPr lang="fr-FR" dirty="0"/>
          </a:p>
        </p:txBody>
      </p:sp>
      <p:pic>
        <p:nvPicPr>
          <p:cNvPr id="23554" name="Picture 2" descr="GitHub - gmalivenko/cat-gan: GAN for cat images generation">
            <a:extLst>
              <a:ext uri="{FF2B5EF4-FFF2-40B4-BE49-F238E27FC236}">
                <a16:creationId xmlns:a16="http://schemas.microsoft.com/office/drawing/2014/main" id="{C9D8991D-F9E7-A0BD-8B03-0FD25C602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30" y="3322773"/>
            <a:ext cx="3522335" cy="31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at Breeds Dataset (Cleared)">
            <a:extLst>
              <a:ext uri="{FF2B5EF4-FFF2-40B4-BE49-F238E27FC236}">
                <a16:creationId xmlns:a16="http://schemas.microsoft.com/office/drawing/2014/main" id="{D602E6DD-6A33-DA9A-B7C0-32115CEA0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8" y="3200717"/>
            <a:ext cx="6197611" cy="312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0F82225-6AEB-9CD5-D06D-79A7FEEE50CD}"/>
              </a:ext>
            </a:extLst>
          </p:cNvPr>
          <p:cNvCxnSpPr/>
          <p:nvPr/>
        </p:nvCxnSpPr>
        <p:spPr>
          <a:xfrm>
            <a:off x="7315200" y="5021705"/>
            <a:ext cx="8694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61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B42D8-1D65-0B8D-ABC7-C0696913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Quitar ruido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96D0C-83EE-D1C0-2E0C-FB3A1A65E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1990" cy="4351338"/>
          </a:xfrm>
        </p:spPr>
        <p:txBody>
          <a:bodyPr/>
          <a:lstStyle/>
          <a:p>
            <a:r>
              <a:rPr lang="es-419" dirty="0"/>
              <a:t>En este tipo de tarea, la entrada del algoritmo es un ejemplo corrupto x*, y queremos predecir su versión limpia x. </a:t>
            </a:r>
          </a:p>
          <a:p>
            <a:endParaRPr lang="es-419" dirty="0"/>
          </a:p>
          <a:p>
            <a:r>
              <a:rPr lang="es-419" dirty="0"/>
              <a:t>Aumentar la calidad de una imagen, video, o un audio</a:t>
            </a:r>
          </a:p>
          <a:p>
            <a:pPr marL="0" indent="0">
              <a:buNone/>
            </a:pPr>
            <a:endParaRPr lang="es-419" dirty="0"/>
          </a:p>
          <a:p>
            <a:r>
              <a:rPr lang="es-419" dirty="0"/>
              <a:t>Quitar el ruido cósmico de imágenes astronómicas</a:t>
            </a:r>
            <a:endParaRPr lang="fr-FR" dirty="0"/>
          </a:p>
        </p:txBody>
      </p:sp>
      <p:pic>
        <p:nvPicPr>
          <p:cNvPr id="24580" name="Picture 4" descr="Y'all got any more of them ᴘɪxᴇʟs : r/memes">
            <a:extLst>
              <a:ext uri="{FF2B5EF4-FFF2-40B4-BE49-F238E27FC236}">
                <a16:creationId xmlns:a16="http://schemas.microsoft.com/office/drawing/2014/main" id="{0FDA20DC-C77F-C2C4-BC92-51A20832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714" y="158724"/>
            <a:ext cx="2678610" cy="23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Y'ALL GOT ANY MORE OF THEM PIXELS? - iFunny">
            <a:extLst>
              <a:ext uri="{FF2B5EF4-FFF2-40B4-BE49-F238E27FC236}">
                <a16:creationId xmlns:a16="http://schemas.microsoft.com/office/drawing/2014/main" id="{355B5AD3-72E8-47F1-BCCE-1F699411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714" y="3305956"/>
            <a:ext cx="2503086" cy="318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43EC879-2D25-4498-5354-8B44CF7A61AA}"/>
              </a:ext>
            </a:extLst>
          </p:cNvPr>
          <p:cNvCxnSpPr/>
          <p:nvPr/>
        </p:nvCxnSpPr>
        <p:spPr>
          <a:xfrm>
            <a:off x="10102257" y="2713220"/>
            <a:ext cx="0" cy="4796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04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CE951D-AD5C-0E9F-BC2A-A5EC6DE16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4459"/>
            <a:ext cx="10515600" cy="5352504"/>
          </a:xfrm>
        </p:spPr>
        <p:txBody>
          <a:bodyPr/>
          <a:lstStyle/>
          <a:p>
            <a:r>
              <a:rPr lang="es-419" dirty="0"/>
              <a:t>Hay muchos más tipos de tareas</a:t>
            </a:r>
          </a:p>
          <a:p>
            <a:r>
              <a:rPr lang="es-419" dirty="0"/>
              <a:t>Los tipos se pueden mezclar.</a:t>
            </a:r>
          </a:p>
          <a:p>
            <a:r>
              <a:rPr lang="es-419" dirty="0"/>
              <a:t>Recordemos: La tarea NO es como el algoritmo aprende, sino lo que queremos que </a:t>
            </a:r>
            <a:r>
              <a:rPr lang="es-419" b="1" i="1" dirty="0"/>
              <a:t>haga.</a:t>
            </a:r>
            <a:endParaRPr lang="fr-FR" b="1" i="1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8A876820-BEA3-4C4F-D5D0-6B29EB0B7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252" y="3177915"/>
            <a:ext cx="5642548" cy="317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161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E6679-E7DD-B33C-862B-5F2CDF4E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rendimiento R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36D18C-8D17-1A36-3B61-2341BC91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20" y="1885585"/>
            <a:ext cx="4308423" cy="4425274"/>
          </a:xfrm>
        </p:spPr>
        <p:txBody>
          <a:bodyPr/>
          <a:lstStyle/>
          <a:p>
            <a:r>
              <a:rPr lang="es-419" dirty="0"/>
              <a:t>Es una medida de que tan bien el algoritmo está realizando la tarea.</a:t>
            </a:r>
          </a:p>
          <a:p>
            <a:endParaRPr lang="es-419" dirty="0"/>
          </a:p>
          <a:p>
            <a:r>
              <a:rPr lang="es-419" dirty="0"/>
              <a:t>Usualmente evaluamos el rendimiento en un </a:t>
            </a:r>
            <a:r>
              <a:rPr lang="es-419" b="1" dirty="0"/>
              <a:t>conjunto de test, </a:t>
            </a:r>
            <a:r>
              <a:rPr lang="es-419" dirty="0"/>
              <a:t>separado del conjunto de datos de entrenamiento</a:t>
            </a:r>
            <a:endParaRPr lang="fr-FR" b="1" dirty="0"/>
          </a:p>
        </p:txBody>
      </p:sp>
      <p:pic>
        <p:nvPicPr>
          <p:cNvPr id="27654" name="Picture 6" descr="Swing Into The Future: AI Is Changing Baseball And Leaving Fans Stunned!">
            <a:extLst>
              <a:ext uri="{FF2B5EF4-FFF2-40B4-BE49-F238E27FC236}">
                <a16:creationId xmlns:a16="http://schemas.microsoft.com/office/drawing/2014/main" id="{579A6556-408E-2E69-B346-B86C29F1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016" y="1216363"/>
            <a:ext cx="3540220" cy="442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34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AA732-77A1-F207-6C85-4821CC1E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Dataset</a:t>
            </a:r>
            <a:r>
              <a:rPr lang="es-419" dirty="0"/>
              <a:t> de entrenamiento vs </a:t>
            </a:r>
            <a:r>
              <a:rPr lang="es-419" dirty="0" err="1"/>
              <a:t>dataset</a:t>
            </a:r>
            <a:r>
              <a:rPr lang="es-419" dirty="0"/>
              <a:t> de test</a:t>
            </a:r>
            <a:endParaRPr lang="fr-FR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51826C6-7C3B-DA73-3D10-C0C550F98CC2}"/>
              </a:ext>
            </a:extLst>
          </p:cNvPr>
          <p:cNvCxnSpPr/>
          <p:nvPr/>
        </p:nvCxnSpPr>
        <p:spPr>
          <a:xfrm>
            <a:off x="6096000" y="1933731"/>
            <a:ext cx="0" cy="464695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3F30EA3-C148-2E69-2E83-7EF8D2E90894}"/>
              </a:ext>
            </a:extLst>
          </p:cNvPr>
          <p:cNvSpPr txBox="1"/>
          <p:nvPr/>
        </p:nvSpPr>
        <p:spPr>
          <a:xfrm>
            <a:off x="350201" y="4758339"/>
            <a:ext cx="5411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dirty="0" err="1"/>
              <a:t>Dataset</a:t>
            </a:r>
            <a:r>
              <a:rPr lang="es-419" sz="2400" dirty="0"/>
              <a:t> de entrenamiento. Lo usamos para que el modelo aprenda a clasificar gatos</a:t>
            </a:r>
            <a:endParaRPr lang="fr-FR" sz="2400" dirty="0"/>
          </a:p>
        </p:txBody>
      </p:sp>
      <p:pic>
        <p:nvPicPr>
          <p:cNvPr id="28676" name="Picture 4" descr="Cats Image (64*64)">
            <a:extLst>
              <a:ext uri="{FF2B5EF4-FFF2-40B4-BE49-F238E27FC236}">
                <a16:creationId xmlns:a16="http://schemas.microsoft.com/office/drawing/2014/main" id="{9E661A1E-0BFC-0772-11B3-A17FF4DD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3" y="1744987"/>
            <a:ext cx="1405822" cy="14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Domestic cat | National Geographic">
            <a:extLst>
              <a:ext uri="{FF2B5EF4-FFF2-40B4-BE49-F238E27FC236}">
                <a16:creationId xmlns:a16="http://schemas.microsoft.com/office/drawing/2014/main" id="{40332547-9B1D-C558-99FF-C3AB109C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760" y="1839359"/>
            <a:ext cx="2163694" cy="121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>
            <a:extLst>
              <a:ext uri="{FF2B5EF4-FFF2-40B4-BE49-F238E27FC236}">
                <a16:creationId xmlns:a16="http://schemas.microsoft.com/office/drawing/2014/main" id="{2C4D8660-6FEE-3048-446F-0A9E6993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27" y="1894288"/>
            <a:ext cx="1794885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Simbolismo de... la manzana - Biblioteca de Nueva Acrópolis">
            <a:extLst>
              <a:ext uri="{FF2B5EF4-FFF2-40B4-BE49-F238E27FC236}">
                <a16:creationId xmlns:a16="http://schemas.microsoft.com/office/drawing/2014/main" id="{074D6945-B6DA-4756-E78C-62F6377B4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67" y="3298218"/>
            <a:ext cx="1825617" cy="121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Cuánto vive un gato? Conoce más de tu mascota | Purina Colombia">
            <a:extLst>
              <a:ext uri="{FF2B5EF4-FFF2-40B4-BE49-F238E27FC236}">
                <a16:creationId xmlns:a16="http://schemas.microsoft.com/office/drawing/2014/main" id="{C1E4A868-23BA-D109-A3C9-3C9AB0BC3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72" y="3433450"/>
            <a:ext cx="2163692" cy="108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Silla de comedor Paleta | muebleo.com.co">
            <a:extLst>
              <a:ext uri="{FF2B5EF4-FFF2-40B4-BE49-F238E27FC236}">
                <a16:creationId xmlns:a16="http://schemas.microsoft.com/office/drawing/2014/main" id="{C9C88A46-B161-645F-E737-81142CDA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15" y="3288942"/>
            <a:ext cx="96026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6490D74-2424-6B50-4185-C31DA4316318}"/>
              </a:ext>
            </a:extLst>
          </p:cNvPr>
          <p:cNvSpPr txBox="1"/>
          <p:nvPr/>
        </p:nvSpPr>
        <p:spPr>
          <a:xfrm>
            <a:off x="6524607" y="4758339"/>
            <a:ext cx="56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dirty="0" err="1"/>
              <a:t>Dataset</a:t>
            </a:r>
            <a:r>
              <a:rPr lang="es-419" sz="2400" dirty="0"/>
              <a:t> de test. Lo usamos para ver que tan bueno es el modelo clasificando gatos que nunca ha visto antes</a:t>
            </a:r>
            <a:endParaRPr lang="fr-FR" sz="2400" dirty="0"/>
          </a:p>
        </p:txBody>
      </p:sp>
      <p:pic>
        <p:nvPicPr>
          <p:cNvPr id="28688" name="Picture 16" descr="Gato cartujo: características, carácter y cuidados">
            <a:extLst>
              <a:ext uri="{FF2B5EF4-FFF2-40B4-BE49-F238E27FC236}">
                <a16:creationId xmlns:a16="http://schemas.microsoft.com/office/drawing/2014/main" id="{6A7EEE72-304E-E016-E2F4-3FAF8304E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22" y="1690688"/>
            <a:ext cx="1405822" cy="14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Qué es un gato de interior? - NUPEC">
            <a:extLst>
              <a:ext uri="{FF2B5EF4-FFF2-40B4-BE49-F238E27FC236}">
                <a16:creationId xmlns:a16="http://schemas.microsoft.com/office/drawing/2014/main" id="{0FF26E44-1A42-5950-9368-151EE4BF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21" y="1690688"/>
            <a:ext cx="1968151" cy="14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6" name="Picture 24" descr="Buy Wooden Hand Carved Royal Look Chair with Armrest Online at Wooden Twist  – WoodenTwist">
            <a:extLst>
              <a:ext uri="{FF2B5EF4-FFF2-40B4-BE49-F238E27FC236}">
                <a16:creationId xmlns:a16="http://schemas.microsoft.com/office/drawing/2014/main" id="{E2491FD7-8289-A08E-3053-0DC452CC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05493" y="1569196"/>
            <a:ext cx="1296961" cy="152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8" name="Picture 26" descr="Too Embarrassed to Ask: What Is 'The Cloud' and How Does It Work? | Vox">
            <a:extLst>
              <a:ext uri="{FF2B5EF4-FFF2-40B4-BE49-F238E27FC236}">
                <a16:creationId xmlns:a16="http://schemas.microsoft.com/office/drawing/2014/main" id="{767F44D8-BA0A-054C-F178-8B06052C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22" y="3150809"/>
            <a:ext cx="1405822" cy="14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0" name="Picture 28" descr="National Black Cat Day: Here are five facts to know about our black feline  friends | CNN">
            <a:extLst>
              <a:ext uri="{FF2B5EF4-FFF2-40B4-BE49-F238E27FC236}">
                <a16:creationId xmlns:a16="http://schemas.microsoft.com/office/drawing/2014/main" id="{CE316501-55F2-ED64-BA24-A546A41ED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80" y="3221744"/>
            <a:ext cx="2401558" cy="13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02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79A27-580E-8ACB-C1FC-4A0C69C53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B684E-A1A6-2566-0B9A-0F08DFF8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Objetivos generales de esta sección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4EA98-3763-F982-136A-24939AAC6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Aprender a hablar machine </a:t>
            </a:r>
            <a:r>
              <a:rPr lang="es-419" dirty="0" err="1"/>
              <a:t>learning</a:t>
            </a:r>
            <a:endParaRPr lang="es-419" dirty="0"/>
          </a:p>
          <a:p>
            <a:r>
              <a:rPr lang="es-419" dirty="0"/>
              <a:t>Ver algunos ejemplos de algoritmos de machine </a:t>
            </a:r>
            <a:r>
              <a:rPr lang="es-419" dirty="0" err="1"/>
              <a:t>learning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4639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D26759-62CE-F763-8397-D76D4CDEE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9567"/>
            <a:ext cx="10515600" cy="5517396"/>
          </a:xfrm>
        </p:spPr>
        <p:txBody>
          <a:bodyPr/>
          <a:lstStyle/>
          <a:p>
            <a:r>
              <a:rPr lang="es-419" dirty="0"/>
              <a:t>¿Es mejor un falso positivo que un falso negativo? </a:t>
            </a:r>
            <a:r>
              <a:rPr lang="es-419" dirty="0" err="1"/>
              <a:t>Ej</a:t>
            </a:r>
            <a:r>
              <a:rPr lang="es-419" dirty="0"/>
              <a:t>: No nos queremos perder de ningún gato, pero no tenemos problema identificando una sombra como un gato. </a:t>
            </a:r>
          </a:p>
          <a:p>
            <a:endParaRPr lang="es-419" dirty="0"/>
          </a:p>
          <a:p>
            <a:r>
              <a:rPr lang="es-419" dirty="0"/>
              <a:t>¿Cuántos datos usamos para el conjunto de entrenamiento y para el conjunto de test?</a:t>
            </a:r>
          </a:p>
          <a:p>
            <a:endParaRPr lang="es-419" dirty="0"/>
          </a:p>
          <a:p>
            <a:r>
              <a:rPr lang="es-419" dirty="0"/>
              <a:t>¿Qué hacemos si tenemos pocos datos?</a:t>
            </a:r>
          </a:p>
          <a:p>
            <a:pPr marL="0" indent="0">
              <a:buNone/>
            </a:pPr>
            <a:endParaRPr lang="es-419" dirty="0"/>
          </a:p>
        </p:txBody>
      </p:sp>
      <p:pic>
        <p:nvPicPr>
          <p:cNvPr id="29700" name="Picture 4" descr="cat feeder sus - cat post - Imgur">
            <a:extLst>
              <a:ext uri="{FF2B5EF4-FFF2-40B4-BE49-F238E27FC236}">
                <a16:creationId xmlns:a16="http://schemas.microsoft.com/office/drawing/2014/main" id="{B7AF2817-3A3B-719E-B341-B90280CB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192404"/>
            <a:ext cx="4133850" cy="231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066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86DDC-AC23-FE37-BC0E-70940B42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CA161-E495-AFCB-F3E8-8EA78E6B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La experiencia E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78F432-1E94-015C-0088-E023BF56E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7500" cy="4351338"/>
          </a:xfrm>
        </p:spPr>
        <p:txBody>
          <a:bodyPr/>
          <a:lstStyle/>
          <a:p>
            <a:r>
              <a:rPr lang="es-419" dirty="0"/>
              <a:t>Se refiere a que tipo de experiencias tiene el modelo a la hora de aprender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 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fr-FR" u="sng" dirty="0"/>
          </a:p>
        </p:txBody>
      </p:sp>
      <p:pic>
        <p:nvPicPr>
          <p:cNvPr id="30722" name="Picture 2" descr="Cat Student in a Academic Hat Stock Image - Image of college, animal:  157134529">
            <a:extLst>
              <a:ext uri="{FF2B5EF4-FFF2-40B4-BE49-F238E27FC236}">
                <a16:creationId xmlns:a16="http://schemas.microsoft.com/office/drawing/2014/main" id="{5946D03C-2FCA-C6EF-626B-4CDFF2937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2836862"/>
            <a:ext cx="47038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069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3FAC1-F0A1-EE18-E40F-CC170195C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8BC96-A133-5622-F1DB-06C132A9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La experiencia E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38A005-17A9-E345-A424-E9173A4A7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7500" cy="4351338"/>
          </a:xfrm>
        </p:spPr>
        <p:txBody>
          <a:bodyPr/>
          <a:lstStyle/>
          <a:p>
            <a:r>
              <a:rPr lang="es-419" dirty="0"/>
              <a:t>Se refiere a que tipo de experiencias tiene el modelo a la hora de aprender</a:t>
            </a:r>
          </a:p>
          <a:p>
            <a:endParaRPr lang="es-419" dirty="0"/>
          </a:p>
          <a:p>
            <a:r>
              <a:rPr lang="es-419" dirty="0"/>
              <a:t>La mayoría de algoritmos que veremos en el semillero “experimentan” un conjunto de datos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 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0722" name="Picture 2" descr="Cat Student in a Academic Hat Stock Image - Image of college, animal:  157134529">
            <a:extLst>
              <a:ext uri="{FF2B5EF4-FFF2-40B4-BE49-F238E27FC236}">
                <a16:creationId xmlns:a16="http://schemas.microsoft.com/office/drawing/2014/main" id="{AD669A3E-5741-1A29-745D-EBE99DB2F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2836862"/>
            <a:ext cx="47038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87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97AD2-CAA6-24E8-1229-E26F973B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1E065-8A06-EF5A-FA25-C2BFFE17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La experiencia E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9F2D1-DC16-BC66-8388-11B84B96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67500" cy="6651626"/>
          </a:xfrm>
        </p:spPr>
        <p:txBody>
          <a:bodyPr>
            <a:normAutofit/>
          </a:bodyPr>
          <a:lstStyle/>
          <a:p>
            <a:r>
              <a:rPr lang="es-419" dirty="0"/>
              <a:t>Se refiere a que tipo de experiencias tiene el modelo a la hora de aprender</a:t>
            </a:r>
          </a:p>
          <a:p>
            <a:endParaRPr lang="es-419" dirty="0"/>
          </a:p>
          <a:p>
            <a:r>
              <a:rPr lang="es-419" dirty="0"/>
              <a:t>La mayoría de algoritmos que veremos en el semillero “experimentan” un conjunto de datos</a:t>
            </a:r>
          </a:p>
          <a:p>
            <a:endParaRPr lang="es-419" dirty="0"/>
          </a:p>
          <a:p>
            <a:r>
              <a:rPr lang="es-419" dirty="0"/>
              <a:t>Podemos clasificar la experiencia en </a:t>
            </a:r>
            <a:r>
              <a:rPr lang="es-419" b="1" dirty="0"/>
              <a:t>aprendizaje supervisado</a:t>
            </a:r>
            <a:r>
              <a:rPr lang="es-419" dirty="0"/>
              <a:t>, </a:t>
            </a:r>
            <a:r>
              <a:rPr lang="es-419" b="1" dirty="0"/>
              <a:t>aprendizaje no supervisado</a:t>
            </a:r>
            <a:r>
              <a:rPr lang="es-419" dirty="0"/>
              <a:t> y </a:t>
            </a:r>
            <a:r>
              <a:rPr lang="es-419" b="1" dirty="0"/>
              <a:t>aprendizaje por refuerzo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 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0722" name="Picture 2" descr="Cat Student in a Academic Hat Stock Image - Image of college, animal:  157134529">
            <a:extLst>
              <a:ext uri="{FF2B5EF4-FFF2-40B4-BE49-F238E27FC236}">
                <a16:creationId xmlns:a16="http://schemas.microsoft.com/office/drawing/2014/main" id="{F8A60FC2-3C2A-6BDA-162E-F0D56DAD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2836862"/>
            <a:ext cx="47038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270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D51E0-75A0-D03D-BE13-A9464C25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Aprendizaje supervisado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F9686C-7E71-8882-73A2-AC54163BE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El conjunto de datos tiene etiquetas que le indican al algoritmo que es lo que debe predecir</a:t>
            </a:r>
            <a:endParaRPr lang="fr-F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0D58EC-CC34-AD5C-5F82-056F3C8CB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52" y="2632977"/>
            <a:ext cx="9608696" cy="403473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DD89DB7-FF99-9A23-46F8-55CFCB8DBFC7}"/>
              </a:ext>
            </a:extLst>
          </p:cNvPr>
          <p:cNvSpPr/>
          <p:nvPr/>
        </p:nvSpPr>
        <p:spPr>
          <a:xfrm>
            <a:off x="8664315" y="5096656"/>
            <a:ext cx="1603947" cy="329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049D4B7-9755-9AAA-DA3F-4CA2E1DCAA48}"/>
              </a:ext>
            </a:extLst>
          </p:cNvPr>
          <p:cNvSpPr/>
          <p:nvPr/>
        </p:nvSpPr>
        <p:spPr>
          <a:xfrm>
            <a:off x="8664314" y="3836402"/>
            <a:ext cx="1603947" cy="329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F4A02F8-8F58-F38A-45AC-A53BDA5C5B2C}"/>
              </a:ext>
            </a:extLst>
          </p:cNvPr>
          <p:cNvCxnSpPr>
            <a:cxnSpLocks/>
          </p:cNvCxnSpPr>
          <p:nvPr/>
        </p:nvCxnSpPr>
        <p:spPr>
          <a:xfrm>
            <a:off x="10366948" y="4001293"/>
            <a:ext cx="425970" cy="5622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635E835-8580-9593-718F-654CE2E6E208}"/>
              </a:ext>
            </a:extLst>
          </p:cNvPr>
          <p:cNvCxnSpPr>
            <a:cxnSpLocks/>
          </p:cNvCxnSpPr>
          <p:nvPr/>
        </p:nvCxnSpPr>
        <p:spPr>
          <a:xfrm flipV="1">
            <a:off x="10268261" y="5054298"/>
            <a:ext cx="524657" cy="2769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C39068-D951-CB3F-C80D-6385022BADB5}"/>
              </a:ext>
            </a:extLst>
          </p:cNvPr>
          <p:cNvSpPr txBox="1"/>
          <p:nvPr/>
        </p:nvSpPr>
        <p:spPr>
          <a:xfrm>
            <a:off x="10579933" y="4645354"/>
            <a:ext cx="1328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000" b="1" dirty="0">
                <a:solidFill>
                  <a:srgbClr val="FF0000"/>
                </a:solidFill>
              </a:rPr>
              <a:t>ETIQUETA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014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376D3-F72A-6433-7840-DBD712AE1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51173-2AA7-C7AC-B33C-A234CCE8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Aprendizaje supervisado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3A574A-A23B-3BBC-AE03-81E7DC42D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El conjunto de datos tiene etiquetas que le indican al algoritmo que es lo que debe predecir</a:t>
            </a:r>
            <a:endParaRPr lang="fr-FR" dirty="0"/>
          </a:p>
        </p:txBody>
      </p:sp>
      <p:pic>
        <p:nvPicPr>
          <p:cNvPr id="31746" name="Picture 2" descr="Por qué mi gato parece tan sospechoso 😂? : r/cats">
            <a:extLst>
              <a:ext uri="{FF2B5EF4-FFF2-40B4-BE49-F238E27FC236}">
                <a16:creationId xmlns:a16="http://schemas.microsoft.com/office/drawing/2014/main" id="{5230C494-7C94-0250-3BB1-B334B432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16" y="2901950"/>
            <a:ext cx="3763434" cy="28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6E0D7A-D45D-62F0-4CE4-925D60FB59E2}"/>
              </a:ext>
            </a:extLst>
          </p:cNvPr>
          <p:cNvSpPr txBox="1"/>
          <p:nvPr/>
        </p:nvSpPr>
        <p:spPr>
          <a:xfrm>
            <a:off x="2881780" y="5884575"/>
            <a:ext cx="1179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200" dirty="0"/>
              <a:t>GATO</a:t>
            </a:r>
            <a:endParaRPr lang="fr-FR" sz="3200" dirty="0"/>
          </a:p>
        </p:txBody>
      </p:sp>
      <p:pic>
        <p:nvPicPr>
          <p:cNvPr id="31748" name="Picture 4" descr="Puertas de melamina - Arauco Colombia">
            <a:extLst>
              <a:ext uri="{FF2B5EF4-FFF2-40B4-BE49-F238E27FC236}">
                <a16:creationId xmlns:a16="http://schemas.microsoft.com/office/drawing/2014/main" id="{38583A25-A0CC-C200-2D6D-E8290ED2C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20" y="2957288"/>
            <a:ext cx="4065864" cy="27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B5F5D2-F9DF-697C-7B85-AF4CEB93E3D7}"/>
              </a:ext>
            </a:extLst>
          </p:cNvPr>
          <p:cNvSpPr txBox="1"/>
          <p:nvPr/>
        </p:nvSpPr>
        <p:spPr>
          <a:xfrm>
            <a:off x="7422219" y="5846075"/>
            <a:ext cx="1888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/>
              <a:t>NO GATO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33553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586AD-06AA-4726-FFD3-A9F20A1C5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A8E08-CEBA-6EC5-2410-E6416C46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Aprendizaje no supervisado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6F81EF-A179-A8A8-6E44-9DC8EA487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2450" cy="4351338"/>
          </a:xfrm>
        </p:spPr>
        <p:txBody>
          <a:bodyPr/>
          <a:lstStyle/>
          <a:p>
            <a:r>
              <a:rPr lang="es-419" dirty="0"/>
              <a:t>El algoritmo también experimenta un conjunto de datos, con la diferencia de que los datos NO están etiquetados</a:t>
            </a:r>
          </a:p>
          <a:p>
            <a:endParaRPr lang="es-419" dirty="0"/>
          </a:p>
          <a:p>
            <a:r>
              <a:rPr lang="es-419" dirty="0"/>
              <a:t>El algoritmo debe encontrar </a:t>
            </a:r>
            <a:r>
              <a:rPr lang="es-419" b="1" dirty="0"/>
              <a:t>patrones ocultos </a:t>
            </a:r>
            <a:r>
              <a:rPr lang="es-419" dirty="0"/>
              <a:t>en los datos</a:t>
            </a:r>
            <a:endParaRPr lang="fr-FR" dirty="0"/>
          </a:p>
        </p:txBody>
      </p:sp>
      <p:pic>
        <p:nvPicPr>
          <p:cNvPr id="36866" name="Picture 2" descr="What is clustering? | Machine Learning | Google for Developers">
            <a:extLst>
              <a:ext uri="{FF2B5EF4-FFF2-40B4-BE49-F238E27FC236}">
                <a16:creationId xmlns:a16="http://schemas.microsoft.com/office/drawing/2014/main" id="{AB83E6E2-2C04-6FC4-93F4-302FAE77D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1978818"/>
            <a:ext cx="6576951" cy="37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087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802E5-DEC6-CCBE-B22D-E6B7D72C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Aprendizaje no supervisado</a:t>
            </a:r>
            <a:endParaRPr lang="fr-FR" dirty="0"/>
          </a:p>
        </p:txBody>
      </p:sp>
      <p:pic>
        <p:nvPicPr>
          <p:cNvPr id="37890" name="Picture 2" descr="Gato negro - Wikipedia, la enciclopedia libre">
            <a:extLst>
              <a:ext uri="{FF2B5EF4-FFF2-40B4-BE49-F238E27FC236}">
                <a16:creationId xmlns:a16="http://schemas.microsoft.com/office/drawing/2014/main" id="{67EE0FCB-1DBD-6377-3FC9-2E5DDF7E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8"/>
            <a:ext cx="2305050" cy="300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Gato negro | Wiki Gatopedia | Fandom">
            <a:extLst>
              <a:ext uri="{FF2B5EF4-FFF2-40B4-BE49-F238E27FC236}">
                <a16:creationId xmlns:a16="http://schemas.microsoft.com/office/drawing/2014/main" id="{7DDCF1FD-8895-3B67-B05E-74751A69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36" y="1863726"/>
            <a:ext cx="17335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Algunos datos interesantes que no conocías sobre los gatos negros">
            <a:extLst>
              <a:ext uri="{FF2B5EF4-FFF2-40B4-BE49-F238E27FC236}">
                <a16:creationId xmlns:a16="http://schemas.microsoft.com/office/drawing/2014/main" id="{90420593-0494-70DB-40EC-8612AAEE5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5" y="4130198"/>
            <a:ext cx="2759075" cy="20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The Natural History of Domestic Cats | Alley Cat Allies">
            <a:extLst>
              <a:ext uri="{FF2B5EF4-FFF2-40B4-BE49-F238E27FC236}">
                <a16:creationId xmlns:a16="http://schemas.microsoft.com/office/drawing/2014/main" id="{24735285-5D5E-F032-829A-013190DA5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103" y="1069204"/>
            <a:ext cx="2393521" cy="157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Cat | Breeds, Origins, History, Body Types, Senses, Behavior, &amp; Heredity |  Britannica">
            <a:extLst>
              <a:ext uri="{FF2B5EF4-FFF2-40B4-BE49-F238E27FC236}">
                <a16:creationId xmlns:a16="http://schemas.microsoft.com/office/drawing/2014/main" id="{EF593420-AD88-5CFC-D996-4019CBA3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69" y="2479093"/>
            <a:ext cx="2305050" cy="165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0" name="Picture 12" descr="Scientists solve the mystery of ginger cats – helped by hundreds of cat  owners | US news | The Guardian">
            <a:extLst>
              <a:ext uri="{FF2B5EF4-FFF2-40B4-BE49-F238E27FC236}">
                <a16:creationId xmlns:a16="http://schemas.microsoft.com/office/drawing/2014/main" id="{F0842BD1-B10D-D619-2350-0AA92BEA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02" y="3854041"/>
            <a:ext cx="2063881" cy="165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2" name="Picture 14" descr="cat - Wiktionary, the free dictionary">
            <a:extLst>
              <a:ext uri="{FF2B5EF4-FFF2-40B4-BE49-F238E27FC236}">
                <a16:creationId xmlns:a16="http://schemas.microsoft.com/office/drawing/2014/main" id="{9A24B353-7482-0ACC-A9DC-BECF41329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169" y="3854041"/>
            <a:ext cx="1841071" cy="183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4" name="Picture 16" descr="10 Orange Tabby Cat Breed Facts">
            <a:extLst>
              <a:ext uri="{FF2B5EF4-FFF2-40B4-BE49-F238E27FC236}">
                <a16:creationId xmlns:a16="http://schemas.microsoft.com/office/drawing/2014/main" id="{B05BC724-134E-6B1A-014C-ADF0E815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106" y="2501222"/>
            <a:ext cx="2666868" cy="149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6" name="Picture 18" descr="10 fascinating facts about black cats">
            <a:extLst>
              <a:ext uri="{FF2B5EF4-FFF2-40B4-BE49-F238E27FC236}">
                <a16:creationId xmlns:a16="http://schemas.microsoft.com/office/drawing/2014/main" id="{39DFDACE-1C17-404D-4C75-160FC04C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6" y="4055338"/>
            <a:ext cx="2466974" cy="16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8" name="Picture 20" descr="National Black Cat Day">
            <a:extLst>
              <a:ext uri="{FF2B5EF4-FFF2-40B4-BE49-F238E27FC236}">
                <a16:creationId xmlns:a16="http://schemas.microsoft.com/office/drawing/2014/main" id="{7CAB755C-FFB4-4D69-F8C2-ADF9E86A0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877" y="2290651"/>
            <a:ext cx="2141014" cy="214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11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Supervised Machine Learning, Unsupervised Machine Learning, and Deep  Learning - CFA, FRM, and Actuarial Exams Study Notes">
            <a:extLst>
              <a:ext uri="{FF2B5EF4-FFF2-40B4-BE49-F238E27FC236}">
                <a16:creationId xmlns:a16="http://schemas.microsoft.com/office/drawing/2014/main" id="{47BD2733-8253-8EE4-703E-F75C99FE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12192000" cy="608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85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B9133-BCF4-C61C-952F-AC991A78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Aprendizaje por refuerzo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22C3A1-1D88-1220-69DF-36C43B65F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2620" cy="5032375"/>
          </a:xfrm>
        </p:spPr>
        <p:txBody>
          <a:bodyPr>
            <a:normAutofit/>
          </a:bodyPr>
          <a:lstStyle/>
          <a:p>
            <a:r>
              <a:rPr lang="es-419" dirty="0"/>
              <a:t>El algoritmo, llamado </a:t>
            </a:r>
            <a:r>
              <a:rPr lang="es-419" b="1" dirty="0"/>
              <a:t>agente</a:t>
            </a:r>
            <a:r>
              <a:rPr lang="es-419" dirty="0"/>
              <a:t>, interactúa con un </a:t>
            </a:r>
            <a:r>
              <a:rPr lang="es-419" b="1" dirty="0"/>
              <a:t>entorno</a:t>
            </a:r>
          </a:p>
          <a:p>
            <a:endParaRPr lang="es-419" b="1" dirty="0"/>
          </a:p>
          <a:p>
            <a:r>
              <a:rPr lang="es-419" dirty="0"/>
              <a:t>En el entorno hay </a:t>
            </a:r>
            <a:r>
              <a:rPr lang="es-419" b="1" dirty="0"/>
              <a:t>recompensas</a:t>
            </a:r>
          </a:p>
          <a:p>
            <a:endParaRPr lang="es-419" b="1" dirty="0"/>
          </a:p>
          <a:p>
            <a:r>
              <a:rPr lang="fr-FR" dirty="0"/>
              <a:t>Hay que </a:t>
            </a:r>
            <a:r>
              <a:rPr lang="fr-FR" dirty="0" err="1"/>
              <a:t>encontrar</a:t>
            </a:r>
            <a:r>
              <a:rPr lang="fr-FR" dirty="0"/>
              <a:t> el balance entre </a:t>
            </a:r>
            <a:r>
              <a:rPr lang="fr-FR" dirty="0" err="1"/>
              <a:t>explotar</a:t>
            </a:r>
            <a:r>
              <a:rPr lang="fr-FR" dirty="0"/>
              <a:t> el </a:t>
            </a:r>
            <a:r>
              <a:rPr lang="fr-FR" b="1" dirty="0" err="1"/>
              <a:t>entorno</a:t>
            </a:r>
            <a:r>
              <a:rPr lang="fr-FR" b="1" dirty="0"/>
              <a:t> </a:t>
            </a:r>
            <a:r>
              <a:rPr lang="fr-FR" b="1" dirty="0" err="1"/>
              <a:t>conocido</a:t>
            </a:r>
            <a:r>
              <a:rPr lang="fr-FR" b="1" dirty="0"/>
              <a:t> </a:t>
            </a:r>
            <a:r>
              <a:rPr lang="fr-FR" dirty="0"/>
              <a:t>y </a:t>
            </a:r>
            <a:r>
              <a:rPr lang="fr-FR" dirty="0" err="1"/>
              <a:t>explorar</a:t>
            </a:r>
            <a:r>
              <a:rPr lang="fr-FR" dirty="0"/>
              <a:t> el </a:t>
            </a:r>
            <a:r>
              <a:rPr lang="fr-FR" b="1" dirty="0" err="1"/>
              <a:t>entorno</a:t>
            </a:r>
            <a:r>
              <a:rPr lang="fr-FR" b="1" dirty="0"/>
              <a:t> </a:t>
            </a:r>
            <a:r>
              <a:rPr lang="fr-FR" b="1" dirty="0" err="1"/>
              <a:t>desconocido</a:t>
            </a:r>
            <a:r>
              <a:rPr lang="fr-FR" b="1" dirty="0"/>
              <a:t> </a:t>
            </a:r>
            <a:r>
              <a:rPr lang="fr-FR" dirty="0"/>
              <a:t>para </a:t>
            </a:r>
            <a:r>
              <a:rPr lang="fr-FR" dirty="0" err="1"/>
              <a:t>maximizar</a:t>
            </a:r>
            <a:r>
              <a:rPr lang="fr-FR" dirty="0"/>
              <a:t> las </a:t>
            </a:r>
            <a:r>
              <a:rPr lang="fr-FR" dirty="0" err="1"/>
              <a:t>recompensas</a:t>
            </a:r>
            <a:endParaRPr lang="fr-FR" dirty="0"/>
          </a:p>
        </p:txBody>
      </p:sp>
      <p:pic>
        <p:nvPicPr>
          <p:cNvPr id="1028" name="Picture 4" descr="Intelligent Autonomous Systems | Research / Reinforcement Learning">
            <a:extLst>
              <a:ext uri="{FF2B5EF4-FFF2-40B4-BE49-F238E27FC236}">
                <a16:creationId xmlns:a16="http://schemas.microsoft.com/office/drawing/2014/main" id="{E3F5E491-952A-0964-F02C-B454A4357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132" y="1397833"/>
            <a:ext cx="4062334" cy="406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85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F5A64-CF8F-AA5C-A763-EDFF9117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FB020-7C29-A384-050D-D63B4D9F1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Objetivos generales de esta sección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07DC34-1354-ED91-8CC0-B165B8381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Aprender a hablar machine </a:t>
            </a:r>
            <a:r>
              <a:rPr lang="es-419" dirty="0" err="1"/>
              <a:t>learning</a:t>
            </a:r>
            <a:endParaRPr lang="es-419" dirty="0"/>
          </a:p>
          <a:p>
            <a:r>
              <a:rPr lang="es-419" dirty="0"/>
              <a:t>Ver algunos ejemplos de algoritmos de machine </a:t>
            </a:r>
            <a:r>
              <a:rPr lang="es-419" dirty="0" err="1"/>
              <a:t>learning</a:t>
            </a:r>
            <a:endParaRPr lang="es-419" dirty="0"/>
          </a:p>
          <a:p>
            <a:r>
              <a:rPr lang="es-419" dirty="0"/>
              <a:t>Crear la infraestructura conceptual para entender redes neuronales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2428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2C5D3-EF14-BFAD-8C94-8C7E8C0B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Aprendizaje por refuerzo</a:t>
            </a:r>
            <a:endParaRPr lang="fr-FR" dirty="0"/>
          </a:p>
        </p:txBody>
      </p:sp>
      <p:pic>
        <p:nvPicPr>
          <p:cNvPr id="2050" name="Picture 2" descr="Juego de Ajedrez online gratis - Playpager.com">
            <a:extLst>
              <a:ext uri="{FF2B5EF4-FFF2-40B4-BE49-F238E27FC236}">
                <a16:creationId xmlns:a16="http://schemas.microsoft.com/office/drawing/2014/main" id="{9F9D386E-D929-4961-9C6B-60B213DE2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4" y="2098642"/>
            <a:ext cx="3277146" cy="245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é es Chat GPT? aprende a usarlo con nuestra guía gratis">
            <a:extLst>
              <a:ext uri="{FF2B5EF4-FFF2-40B4-BE49-F238E27FC236}">
                <a16:creationId xmlns:a16="http://schemas.microsoft.com/office/drawing/2014/main" id="{D734C98B-3F91-B820-5901-0C7AE4DDA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506" y="2304658"/>
            <a:ext cx="3747801" cy="224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y AlphaGo is not AI | Synced">
            <a:extLst>
              <a:ext uri="{FF2B5EF4-FFF2-40B4-BE49-F238E27FC236}">
                <a16:creationId xmlns:a16="http://schemas.microsoft.com/office/drawing/2014/main" id="{F83F4F03-4B46-0A9F-7383-9C42C387B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43" y="2335083"/>
            <a:ext cx="3999630" cy="224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644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EA49-33DB-5C71-367D-3F27E5759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5A320-80DE-57F4-F856-BAC4E72A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Aprendizaje por refuerzo</a:t>
            </a:r>
            <a:endParaRPr lang="fr-FR" dirty="0"/>
          </a:p>
        </p:txBody>
      </p:sp>
      <p:pic>
        <p:nvPicPr>
          <p:cNvPr id="3074" name="Picture 2" descr="Universidad Nacional de Colombia : Boletín Bitácora - Sede Medellín -  Ecosistema peligra ante el alimento a la fauna doméstica y silvestre">
            <a:extLst>
              <a:ext uri="{FF2B5EF4-FFF2-40B4-BE49-F238E27FC236}">
                <a16:creationId xmlns:a16="http://schemas.microsoft.com/office/drawing/2014/main" id="{915BF48A-18E7-ECED-1F1A-F6EBC7602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85" y="1641851"/>
            <a:ext cx="5366480" cy="357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E37F8C5-1674-3CCF-C96C-C0E5BDCE5C78}"/>
              </a:ext>
            </a:extLst>
          </p:cNvPr>
          <p:cNvSpPr txBox="1"/>
          <p:nvPr/>
        </p:nvSpPr>
        <p:spPr>
          <a:xfrm>
            <a:off x="2005008" y="5426439"/>
            <a:ext cx="818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000" dirty="0"/>
              <a:t>Los gatos de la universidad son agentes en un entorno con recompensas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75698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1B2B6-6967-E7F9-BCAC-520AE899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Con más formalidad</a:t>
            </a:r>
            <a:endParaRPr lang="fr-FR" dirty="0"/>
          </a:p>
        </p:txBody>
      </p:sp>
      <p:pic>
        <p:nvPicPr>
          <p:cNvPr id="4098" name="Picture 2" descr="Cat In A Suit GIFs | Tenor">
            <a:extLst>
              <a:ext uri="{FF2B5EF4-FFF2-40B4-BE49-F238E27FC236}">
                <a16:creationId xmlns:a16="http://schemas.microsoft.com/office/drawing/2014/main" id="{752B840D-6D35-EDB6-4A94-F90DD565B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76" y="4374942"/>
            <a:ext cx="2611724" cy="26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5FE389-13D3-B53C-A696-AAD3AC788396}"/>
              </a:ext>
            </a:extLst>
          </p:cNvPr>
          <p:cNvSpPr txBox="1"/>
          <p:nvPr/>
        </p:nvSpPr>
        <p:spPr>
          <a:xfrm>
            <a:off x="1560851" y="1690688"/>
            <a:ext cx="90702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Aprendizaje supervisado</a:t>
            </a:r>
            <a:r>
              <a:rPr lang="es-ES" sz="2800" dirty="0"/>
              <a:t>: Estimar 𝑝(</a:t>
            </a:r>
            <a:r>
              <a:rPr lang="es-ES" sz="2800" b="1" dirty="0" err="1"/>
              <a:t>y</a:t>
            </a:r>
            <a:r>
              <a:rPr lang="es-ES" sz="2800" dirty="0" err="1"/>
              <a:t>|</a:t>
            </a:r>
            <a:r>
              <a:rPr lang="es-ES" sz="2800" b="1" dirty="0" err="1"/>
              <a:t>x</a:t>
            </a:r>
            <a:r>
              <a:rPr lang="es-ES" sz="2800" dirty="0"/>
              <a:t>), la probabilidad de </a:t>
            </a:r>
            <a:r>
              <a:rPr lang="es-ES" sz="2800" b="1" dirty="0"/>
              <a:t>y</a:t>
            </a:r>
            <a:r>
              <a:rPr lang="es-ES" sz="2800" dirty="0"/>
              <a:t> dado </a:t>
            </a:r>
            <a:r>
              <a:rPr lang="es-ES" sz="2800" b="1" dirty="0"/>
              <a:t>x</a:t>
            </a:r>
            <a:r>
              <a:rPr lang="es-ES" sz="2800" dirty="0"/>
              <a:t>. </a:t>
            </a:r>
          </a:p>
          <a:p>
            <a:endParaRPr lang="es-ES" sz="2800" dirty="0"/>
          </a:p>
          <a:p>
            <a:endParaRPr lang="es-ES" sz="2800" dirty="0"/>
          </a:p>
          <a:p>
            <a:r>
              <a:rPr lang="es-ES" sz="2800" b="1" dirty="0"/>
              <a:t>Aprendizaje no supervisado</a:t>
            </a:r>
            <a:r>
              <a:rPr lang="es-ES" sz="2800" dirty="0"/>
              <a:t>: intentar aprender implícita o explícitamente la distribución de probabilidad 𝑝(</a:t>
            </a:r>
            <a:r>
              <a:rPr lang="es-ES" sz="2800" b="1" dirty="0"/>
              <a:t>x</a:t>
            </a:r>
            <a:r>
              <a:rPr lang="es-ES" sz="2800" dirty="0"/>
              <a:t>), o características interesantes de la distribución.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88951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3C7A7-4D7E-C208-5658-07E94856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9413"/>
            <a:ext cx="7046626" cy="1325563"/>
          </a:xfrm>
        </p:spPr>
        <p:txBody>
          <a:bodyPr/>
          <a:lstStyle/>
          <a:p>
            <a:r>
              <a:rPr lang="es-419" dirty="0"/>
              <a:t>Conjuntos de datos o </a:t>
            </a:r>
            <a:r>
              <a:rPr lang="es-419" dirty="0" err="1"/>
              <a:t>datasets</a:t>
            </a:r>
            <a:endParaRPr lang="fr-FR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3D5E2D3-4DB0-B565-B47D-897EA0BA3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642721"/>
              </p:ext>
            </p:extLst>
          </p:nvPr>
        </p:nvGraphicFramePr>
        <p:xfrm>
          <a:off x="2566594" y="1860680"/>
          <a:ext cx="7351844" cy="4297680"/>
        </p:xfrm>
        <a:graphic>
          <a:graphicData uri="http://schemas.openxmlformats.org/drawingml/2006/table">
            <a:tbl>
              <a:tblPr firstCol="1" bandRow="1">
                <a:tableStyleId>{616DA210-FB5B-4158-B5E0-FEB733F419BA}</a:tableStyleId>
              </a:tblPr>
              <a:tblGrid>
                <a:gridCol w="1837961">
                  <a:extLst>
                    <a:ext uri="{9D8B030D-6E8A-4147-A177-3AD203B41FA5}">
                      <a16:colId xmlns:a16="http://schemas.microsoft.com/office/drawing/2014/main" val="22334031"/>
                    </a:ext>
                  </a:extLst>
                </a:gridCol>
                <a:gridCol w="1837961">
                  <a:extLst>
                    <a:ext uri="{9D8B030D-6E8A-4147-A177-3AD203B41FA5}">
                      <a16:colId xmlns:a16="http://schemas.microsoft.com/office/drawing/2014/main" val="577026953"/>
                    </a:ext>
                  </a:extLst>
                </a:gridCol>
                <a:gridCol w="1837961">
                  <a:extLst>
                    <a:ext uri="{9D8B030D-6E8A-4147-A177-3AD203B41FA5}">
                      <a16:colId xmlns:a16="http://schemas.microsoft.com/office/drawing/2014/main" val="1247391849"/>
                    </a:ext>
                  </a:extLst>
                </a:gridCol>
                <a:gridCol w="1837961">
                  <a:extLst>
                    <a:ext uri="{9D8B030D-6E8A-4147-A177-3AD203B41FA5}">
                      <a16:colId xmlns:a16="http://schemas.microsoft.com/office/drawing/2014/main" val="4233446201"/>
                    </a:ext>
                  </a:extLst>
                </a:gridCol>
              </a:tblGrid>
              <a:tr h="265113">
                <a:tc>
                  <a:txBody>
                    <a:bodyPr/>
                    <a:lstStyle/>
                    <a:p>
                      <a:r>
                        <a:rPr lang="es-419" dirty="0"/>
                        <a:t>Día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Presión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Temperatura (</a:t>
                      </a:r>
                      <a:r>
                        <a:rPr lang="es-419" dirty="0" err="1"/>
                        <a:t>C°</a:t>
                      </a:r>
                      <a:r>
                        <a:rPr lang="es-419" dirty="0"/>
                        <a:t>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Velocidad del viento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889854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s-419" dirty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0.34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30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10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61794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s-419" dirty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0.31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830382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s-419" dirty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0.23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25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980040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s-419" dirty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0.21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27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11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37680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s-419" dirty="0"/>
                        <a:t>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0.11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26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10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95894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s-419" dirty="0"/>
                        <a:t>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0.09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21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8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93870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s-419" dirty="0"/>
                        <a:t>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0.11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22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10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25946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s-419" dirty="0"/>
                        <a:t>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0.12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25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10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25144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s-419" dirty="0"/>
                        <a:t>10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0.23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25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11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10341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s-419" dirty="0"/>
                        <a:t>11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0.2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21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10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88407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D24CA4D0-9A34-BF4A-5815-8BF9C3BD0040}"/>
              </a:ext>
            </a:extLst>
          </p:cNvPr>
          <p:cNvSpPr/>
          <p:nvPr/>
        </p:nvSpPr>
        <p:spPr>
          <a:xfrm>
            <a:off x="2551604" y="2827719"/>
            <a:ext cx="7351844" cy="374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8CC2C0-86C2-5E85-3A6B-72390929DCA2}"/>
              </a:ext>
            </a:extLst>
          </p:cNvPr>
          <p:cNvSpPr txBox="1"/>
          <p:nvPr/>
        </p:nvSpPr>
        <p:spPr>
          <a:xfrm>
            <a:off x="4420327" y="6210181"/>
            <a:ext cx="2991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800" dirty="0"/>
              <a:t>Matriz de diseño X</a:t>
            </a:r>
            <a:endParaRPr lang="fr-FR" sz="28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C802F63-84EA-CFA3-E330-EBAE66A8D016}"/>
              </a:ext>
            </a:extLst>
          </p:cNvPr>
          <p:cNvCxnSpPr>
            <a:cxnSpLocks/>
          </p:cNvCxnSpPr>
          <p:nvPr/>
        </p:nvCxnSpPr>
        <p:spPr>
          <a:xfrm flipH="1">
            <a:off x="1813809" y="3026885"/>
            <a:ext cx="5846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FCD5A7C-6670-1672-E129-2EFA26D45DF0}"/>
              </a:ext>
            </a:extLst>
          </p:cNvPr>
          <p:cNvSpPr txBox="1"/>
          <p:nvPr/>
        </p:nvSpPr>
        <p:spPr>
          <a:xfrm>
            <a:off x="477886" y="2842219"/>
            <a:ext cx="144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b="1" dirty="0">
                <a:solidFill>
                  <a:srgbClr val="FF0000"/>
                </a:solidFill>
              </a:rPr>
              <a:t>EJEMPLO #2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6949CAE-212E-DA49-FBFC-9F2D18DD1E81}"/>
              </a:ext>
            </a:extLst>
          </p:cNvPr>
          <p:cNvSpPr/>
          <p:nvPr/>
        </p:nvSpPr>
        <p:spPr>
          <a:xfrm>
            <a:off x="4420327" y="2833141"/>
            <a:ext cx="1800592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CBC520E-461D-F1A8-9689-F79EA9FD78AA}"/>
              </a:ext>
            </a:extLst>
          </p:cNvPr>
          <p:cNvCxnSpPr>
            <a:cxnSpLocks/>
          </p:cNvCxnSpPr>
          <p:nvPr/>
        </p:nvCxnSpPr>
        <p:spPr>
          <a:xfrm flipH="1">
            <a:off x="2273562" y="3211551"/>
            <a:ext cx="2146765" cy="8357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8634E3-4462-260D-1B1C-2FAD167B1808}"/>
              </a:ext>
            </a:extLst>
          </p:cNvPr>
          <p:cNvSpPr txBox="1"/>
          <p:nvPr/>
        </p:nvSpPr>
        <p:spPr>
          <a:xfrm>
            <a:off x="209022" y="3831115"/>
            <a:ext cx="206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b="1" dirty="0">
                <a:solidFill>
                  <a:srgbClr val="00B050"/>
                </a:solidFill>
              </a:rPr>
              <a:t>CARACTERÍSTICA </a:t>
            </a:r>
          </a:p>
          <a:p>
            <a:r>
              <a:rPr lang="es-419" b="1" dirty="0">
                <a:solidFill>
                  <a:srgbClr val="00B050"/>
                </a:solidFill>
              </a:rPr>
              <a:t>DEL EJEMPLO #2</a:t>
            </a:r>
            <a:endParaRPr lang="fr-FR" b="1" dirty="0">
              <a:solidFill>
                <a:srgbClr val="00B050"/>
              </a:solidFill>
            </a:endParaRPr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5E3EDF10-7566-C081-FF28-391E42FE1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804844"/>
              </p:ext>
            </p:extLst>
          </p:nvPr>
        </p:nvGraphicFramePr>
        <p:xfrm>
          <a:off x="10211470" y="2134994"/>
          <a:ext cx="1771508" cy="4023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71508">
                  <a:extLst>
                    <a:ext uri="{9D8B030D-6E8A-4147-A177-3AD203B41FA5}">
                      <a16:colId xmlns:a16="http://schemas.microsoft.com/office/drawing/2014/main" val="943562958"/>
                    </a:ext>
                  </a:extLst>
                </a:gridCol>
              </a:tblGrid>
              <a:tr h="362253">
                <a:tc>
                  <a:txBody>
                    <a:bodyPr/>
                    <a:lstStyle/>
                    <a:p>
                      <a:r>
                        <a:rPr lang="es-419" dirty="0"/>
                        <a:t>Llovió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909329"/>
                  </a:ext>
                </a:extLst>
              </a:tr>
              <a:tr h="362253">
                <a:tc>
                  <a:txBody>
                    <a:bodyPr/>
                    <a:lstStyle/>
                    <a:p>
                      <a:r>
                        <a:rPr lang="es-419" dirty="0"/>
                        <a:t>SI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68351"/>
                  </a:ext>
                </a:extLst>
              </a:tr>
              <a:tr h="362253">
                <a:tc>
                  <a:txBody>
                    <a:bodyPr/>
                    <a:lstStyle/>
                    <a:p>
                      <a:r>
                        <a:rPr lang="es-419" dirty="0"/>
                        <a:t>SI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623207"/>
                  </a:ext>
                </a:extLst>
              </a:tr>
              <a:tr h="362253">
                <a:tc>
                  <a:txBody>
                    <a:bodyPr/>
                    <a:lstStyle/>
                    <a:p>
                      <a:r>
                        <a:rPr lang="es-419" dirty="0"/>
                        <a:t>NO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40959"/>
                  </a:ext>
                </a:extLst>
              </a:tr>
              <a:tr h="362253">
                <a:tc>
                  <a:txBody>
                    <a:bodyPr/>
                    <a:lstStyle/>
                    <a:p>
                      <a:r>
                        <a:rPr lang="es-419" dirty="0"/>
                        <a:t>NO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19445"/>
                  </a:ext>
                </a:extLst>
              </a:tr>
              <a:tr h="362253">
                <a:tc>
                  <a:txBody>
                    <a:bodyPr/>
                    <a:lstStyle/>
                    <a:p>
                      <a:r>
                        <a:rPr lang="es-419" dirty="0"/>
                        <a:t>SI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32489"/>
                  </a:ext>
                </a:extLst>
              </a:tr>
              <a:tr h="362253">
                <a:tc>
                  <a:txBody>
                    <a:bodyPr/>
                    <a:lstStyle/>
                    <a:p>
                      <a:r>
                        <a:rPr lang="es-419" dirty="0"/>
                        <a:t>NO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451643"/>
                  </a:ext>
                </a:extLst>
              </a:tr>
              <a:tr h="362253">
                <a:tc>
                  <a:txBody>
                    <a:bodyPr/>
                    <a:lstStyle/>
                    <a:p>
                      <a:r>
                        <a:rPr lang="es-419" dirty="0"/>
                        <a:t>NO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756318"/>
                  </a:ext>
                </a:extLst>
              </a:tr>
              <a:tr h="362253">
                <a:tc>
                  <a:txBody>
                    <a:bodyPr/>
                    <a:lstStyle/>
                    <a:p>
                      <a:r>
                        <a:rPr lang="es-419" dirty="0"/>
                        <a:t>SI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153218"/>
                  </a:ext>
                </a:extLst>
              </a:tr>
              <a:tr h="362253">
                <a:tc>
                  <a:txBody>
                    <a:bodyPr/>
                    <a:lstStyle/>
                    <a:p>
                      <a:r>
                        <a:rPr lang="es-419" dirty="0"/>
                        <a:t>NO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79933"/>
                  </a:ext>
                </a:extLst>
              </a:tr>
              <a:tr h="362253">
                <a:tc>
                  <a:txBody>
                    <a:bodyPr/>
                    <a:lstStyle/>
                    <a:p>
                      <a:r>
                        <a:rPr lang="es-419" dirty="0"/>
                        <a:t>NO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60203"/>
                  </a:ext>
                </a:extLst>
              </a:tr>
            </a:tbl>
          </a:graphicData>
        </a:graphic>
      </p:graphicFrame>
      <p:sp>
        <p:nvSpPr>
          <p:cNvPr id="21" name="Rectángulo 20">
            <a:extLst>
              <a:ext uri="{FF2B5EF4-FFF2-40B4-BE49-F238E27FC236}">
                <a16:creationId xmlns:a16="http://schemas.microsoft.com/office/drawing/2014/main" id="{41094197-2A1C-422E-9D6D-199DFDF98963}"/>
              </a:ext>
            </a:extLst>
          </p:cNvPr>
          <p:cNvSpPr/>
          <p:nvPr/>
        </p:nvSpPr>
        <p:spPr>
          <a:xfrm>
            <a:off x="10211470" y="2134994"/>
            <a:ext cx="1771508" cy="402336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D7F6A44-9D6A-3618-A92A-063FA65350AC}"/>
              </a:ext>
            </a:extLst>
          </p:cNvPr>
          <p:cNvCxnSpPr>
            <a:cxnSpLocks/>
          </p:cNvCxnSpPr>
          <p:nvPr/>
        </p:nvCxnSpPr>
        <p:spPr>
          <a:xfrm flipH="1" flipV="1">
            <a:off x="10211470" y="1184223"/>
            <a:ext cx="551468" cy="9507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87DBCF6-1F6C-A99D-30B2-49EA6A1AE990}"/>
              </a:ext>
            </a:extLst>
          </p:cNvPr>
          <p:cNvSpPr txBox="1"/>
          <p:nvPr/>
        </p:nvSpPr>
        <p:spPr>
          <a:xfrm>
            <a:off x="8334531" y="670737"/>
            <a:ext cx="29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400" dirty="0">
                <a:solidFill>
                  <a:srgbClr val="002060"/>
                </a:solidFill>
              </a:rPr>
              <a:t>Vector de etiquetas </a:t>
            </a:r>
            <a:r>
              <a:rPr lang="es-419" sz="2400" b="1" dirty="0">
                <a:solidFill>
                  <a:srgbClr val="002060"/>
                </a:solidFill>
              </a:rPr>
              <a:t>y</a:t>
            </a:r>
            <a:endParaRPr lang="fr-FR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960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23B6-3371-ABE8-3EB2-7789314E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Regresión lineal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F703C-E62C-3DE5-8D9B-ACE1963B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04620" cy="4351338"/>
          </a:xfrm>
        </p:spPr>
        <p:txBody>
          <a:bodyPr/>
          <a:lstStyle/>
          <a:p>
            <a:r>
              <a:rPr lang="es-419" dirty="0"/>
              <a:t>Es un modelo para tareas de </a:t>
            </a:r>
            <a:r>
              <a:rPr lang="es-419" i="1" dirty="0"/>
              <a:t>regresión</a:t>
            </a:r>
          </a:p>
          <a:p>
            <a:pPr marL="0" indent="0">
              <a:buNone/>
            </a:pPr>
            <a:endParaRPr lang="es-419" i="1" dirty="0"/>
          </a:p>
          <a:p>
            <a:r>
              <a:rPr lang="fr-FR" dirty="0" err="1"/>
              <a:t>Dado</a:t>
            </a:r>
            <a:r>
              <a:rPr lang="fr-FR" dirty="0"/>
              <a:t> un </a:t>
            </a:r>
            <a:r>
              <a:rPr lang="fr-FR" dirty="0" err="1"/>
              <a:t>ejemplo</a:t>
            </a:r>
            <a:r>
              <a:rPr lang="fr-FR" dirty="0"/>
              <a:t> </a:t>
            </a:r>
            <a:r>
              <a:rPr lang="fr-FR" b="1" dirty="0"/>
              <a:t>x</a:t>
            </a:r>
            <a:r>
              <a:rPr lang="fr-FR" dirty="0"/>
              <a:t>, </a:t>
            </a:r>
            <a:r>
              <a:rPr lang="fr-FR" dirty="0" err="1"/>
              <a:t>cuya</a:t>
            </a:r>
            <a:r>
              <a:rPr lang="fr-FR" dirty="0"/>
              <a:t> </a:t>
            </a:r>
            <a:r>
              <a:rPr lang="fr-FR" dirty="0" err="1"/>
              <a:t>etiqueta</a:t>
            </a:r>
            <a:r>
              <a:rPr lang="fr-FR" dirty="0"/>
              <a:t> </a:t>
            </a:r>
            <a:r>
              <a:rPr lang="fr-FR" dirty="0" err="1"/>
              <a:t>verdadera</a:t>
            </a:r>
            <a:r>
              <a:rPr lang="fr-FR" dirty="0"/>
              <a:t> es </a:t>
            </a:r>
            <a:r>
              <a:rPr lang="fr-FR" b="1" dirty="0"/>
              <a:t>y</a:t>
            </a:r>
            <a:r>
              <a:rPr lang="fr-FR" dirty="0"/>
              <a:t>, </a:t>
            </a:r>
            <a:r>
              <a:rPr lang="fr-FR" dirty="0" err="1"/>
              <a:t>definimos</a:t>
            </a:r>
            <a:r>
              <a:rPr lang="fr-FR" dirty="0"/>
              <a:t> la </a:t>
            </a:r>
            <a:r>
              <a:rPr lang="fr-FR" dirty="0" err="1"/>
              <a:t>predicción</a:t>
            </a:r>
            <a:r>
              <a:rPr lang="fr-FR" dirty="0"/>
              <a:t> 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modelo</a:t>
            </a:r>
            <a:r>
              <a:rPr lang="fr-FR" dirty="0"/>
              <a:t> de </a:t>
            </a:r>
            <a:r>
              <a:rPr lang="fr-FR" dirty="0" err="1"/>
              <a:t>regresión</a:t>
            </a:r>
            <a:r>
              <a:rPr lang="fr-FR" dirty="0"/>
              <a:t> </a:t>
            </a:r>
            <a:r>
              <a:rPr lang="fr-FR" dirty="0" err="1"/>
              <a:t>lineal</a:t>
            </a:r>
            <a:r>
              <a:rPr lang="fr-FR" dirty="0"/>
              <a:t> </a:t>
            </a:r>
            <a:r>
              <a:rPr lang="fr-FR" dirty="0" err="1"/>
              <a:t>como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Donde</a:t>
            </a:r>
            <a:r>
              <a:rPr lang="fr-FR" dirty="0"/>
              <a:t> w es un </a:t>
            </a:r>
            <a:r>
              <a:rPr lang="fr-FR" dirty="0" err="1"/>
              <a:t>vector</a:t>
            </a:r>
            <a:r>
              <a:rPr lang="fr-FR" dirty="0"/>
              <a:t> de </a:t>
            </a:r>
            <a:r>
              <a:rPr lang="fr-FR" b="1" dirty="0" err="1"/>
              <a:t>parámetros</a:t>
            </a:r>
            <a:r>
              <a:rPr lang="fr-FR" dirty="0"/>
              <a:t>.</a:t>
            </a:r>
            <a:endParaRPr lang="es-41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5AE130-447C-EDAB-A714-A15A9E6A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01" y="3711576"/>
            <a:ext cx="4012679" cy="13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85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48A4C-43FC-0AAA-D304-909B9629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Regresión lineal: rendimiento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84A255-5614-7955-6976-3D0592BA6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Calculamos el rendimiento del modelo en el </a:t>
            </a:r>
            <a:r>
              <a:rPr lang="es-419" b="1" dirty="0"/>
              <a:t>conjunto de test </a:t>
            </a:r>
            <a:r>
              <a:rPr lang="es-419" dirty="0"/>
              <a:t>usando el </a:t>
            </a:r>
            <a:r>
              <a:rPr lang="es-419" b="1" dirty="0"/>
              <a:t>error cuadrático medio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405C7D-532A-ABC5-C8A0-4CA0D89A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228" y="3171327"/>
            <a:ext cx="8289601" cy="1659934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7C5A3B3-7997-BC36-957C-7E7B826E8886}"/>
              </a:ext>
            </a:extLst>
          </p:cNvPr>
          <p:cNvCxnSpPr>
            <a:cxnSpLocks/>
          </p:cNvCxnSpPr>
          <p:nvPr/>
        </p:nvCxnSpPr>
        <p:spPr>
          <a:xfrm>
            <a:off x="6325849" y="4422098"/>
            <a:ext cx="0" cy="64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BBDDED-8917-4A97-57DD-15AD5138B774}"/>
              </a:ext>
            </a:extLst>
          </p:cNvPr>
          <p:cNvSpPr txBox="1"/>
          <p:nvPr/>
        </p:nvSpPr>
        <p:spPr>
          <a:xfrm>
            <a:off x="4776615" y="5285300"/>
            <a:ext cx="3098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/>
              <a:t>Predicción del modelo en el ejemplo i-</a:t>
            </a:r>
            <a:r>
              <a:rPr lang="es-419" sz="2000" dirty="0" err="1"/>
              <a:t>ésimo</a:t>
            </a:r>
            <a:endParaRPr lang="fr-FR" sz="20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10A8C5B-8152-401A-36BA-3488EE3C50F1}"/>
              </a:ext>
            </a:extLst>
          </p:cNvPr>
          <p:cNvSpPr txBox="1"/>
          <p:nvPr/>
        </p:nvSpPr>
        <p:spPr>
          <a:xfrm>
            <a:off x="9061599" y="5071359"/>
            <a:ext cx="2624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/>
              <a:t>Valor real de la etiqueta del ejemplo i-</a:t>
            </a:r>
            <a:r>
              <a:rPr lang="es-419" sz="2000" dirty="0" err="1"/>
              <a:t>ésimo</a:t>
            </a:r>
            <a:endParaRPr lang="fr-FR" sz="2000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07F887A-7C91-DA56-4575-3DC3FB58EF41}"/>
              </a:ext>
            </a:extLst>
          </p:cNvPr>
          <p:cNvCxnSpPr>
            <a:cxnSpLocks/>
          </p:cNvCxnSpPr>
          <p:nvPr/>
        </p:nvCxnSpPr>
        <p:spPr>
          <a:xfrm>
            <a:off x="8751111" y="4266916"/>
            <a:ext cx="943861" cy="699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4B405F9-0D57-425E-9BFD-2C7C8D6EBD88}"/>
              </a:ext>
            </a:extLst>
          </p:cNvPr>
          <p:cNvCxnSpPr>
            <a:cxnSpLocks/>
          </p:cNvCxnSpPr>
          <p:nvPr/>
        </p:nvCxnSpPr>
        <p:spPr>
          <a:xfrm flipH="1">
            <a:off x="1859455" y="4256793"/>
            <a:ext cx="2682607" cy="1139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87FD379-D229-9045-26DD-C39E25C90F85}"/>
              </a:ext>
            </a:extLst>
          </p:cNvPr>
          <p:cNvSpPr txBox="1"/>
          <p:nvPr/>
        </p:nvSpPr>
        <p:spPr>
          <a:xfrm>
            <a:off x="150833" y="5025465"/>
            <a:ext cx="2322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/>
              <a:t>Número de ejemplos del conjunto de test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8975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DA1D062-72EB-4402-D98D-72071351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875" y="263234"/>
            <a:ext cx="7101674" cy="1422060"/>
          </a:xfrm>
          <a:prstGeom prst="rect">
            <a:avLst/>
          </a:prstGeom>
        </p:spPr>
      </p:pic>
      <p:pic>
        <p:nvPicPr>
          <p:cNvPr id="6146" name="Picture 2" descr="Mean Squared Error — The Science of Machine Learning &amp; AI">
            <a:extLst>
              <a:ext uri="{FF2B5EF4-FFF2-40B4-BE49-F238E27FC236}">
                <a16:creationId xmlns:a16="http://schemas.microsoft.com/office/drawing/2014/main" id="{D3026977-103B-E80C-A136-16651EC98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905" y="1685294"/>
            <a:ext cx="6288190" cy="504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5B0F9B6-CCAF-EFBE-7018-D2EDFECDECA5}"/>
              </a:ext>
            </a:extLst>
          </p:cNvPr>
          <p:cNvCxnSpPr>
            <a:cxnSpLocks/>
          </p:cNvCxnSpPr>
          <p:nvPr/>
        </p:nvCxnSpPr>
        <p:spPr>
          <a:xfrm flipH="1" flipV="1">
            <a:off x="6445770" y="3429000"/>
            <a:ext cx="374755" cy="348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C5453E1-74D2-5F4F-1B4D-3D054F141E1A}"/>
              </a:ext>
            </a:extLst>
          </p:cNvPr>
          <p:cNvCxnSpPr>
            <a:cxnSpLocks/>
          </p:cNvCxnSpPr>
          <p:nvPr/>
        </p:nvCxnSpPr>
        <p:spPr>
          <a:xfrm>
            <a:off x="7077856" y="4687399"/>
            <a:ext cx="507166" cy="3043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BBFF4BD1-3A67-A93E-7936-5447176EB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65" y="3107354"/>
            <a:ext cx="227590" cy="45847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6247403-8834-6D0F-9062-39BC50F7C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136" y="4864686"/>
            <a:ext cx="315831" cy="32683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8011108-B027-624D-EF75-3259EE5E5920}"/>
              </a:ext>
            </a:extLst>
          </p:cNvPr>
          <p:cNvCxnSpPr>
            <a:cxnSpLocks/>
          </p:cNvCxnSpPr>
          <p:nvPr/>
        </p:nvCxnSpPr>
        <p:spPr>
          <a:xfrm>
            <a:off x="7077856" y="3957403"/>
            <a:ext cx="0" cy="5246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7A96888-D5BB-E211-20AE-5FE3EA7BE8CA}"/>
              </a:ext>
            </a:extLst>
          </p:cNvPr>
          <p:cNvCxnSpPr>
            <a:cxnSpLocks/>
          </p:cNvCxnSpPr>
          <p:nvPr/>
        </p:nvCxnSpPr>
        <p:spPr>
          <a:xfrm>
            <a:off x="7077856" y="4208110"/>
            <a:ext cx="1931233" cy="116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3EC8D673-E4F1-D7DF-A946-E6241B3B0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095" y="4062151"/>
            <a:ext cx="1705213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6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ultiple linear regression made simple - Stats and R">
            <a:extLst>
              <a:ext uri="{FF2B5EF4-FFF2-40B4-BE49-F238E27FC236}">
                <a16:creationId xmlns:a16="http://schemas.microsoft.com/office/drawing/2014/main" id="{4E3C1F01-F6C1-BB4F-8D32-1FBCB804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62" y="481498"/>
            <a:ext cx="5895003" cy="58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AFFCC5-1CB3-EF78-5C84-8F54B945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390" y="3016071"/>
            <a:ext cx="5508048" cy="110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8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824D8-DC33-1B53-CFF7-1050ED4D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Regresión lineal: forma cerrada de la solución</a:t>
            </a:r>
            <a:endParaRPr lang="fr-F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0D0F11-2675-0C7C-7CCA-611B74E9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0" y="2825375"/>
            <a:ext cx="10875819" cy="12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01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6789C-BB67-A908-78ED-29AD99995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90342-F252-21FD-B610-24F1EB0BF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Surgen algunas preguntas:</a:t>
            </a:r>
            <a:endParaRPr lang="fr-FR" dirty="0"/>
          </a:p>
        </p:txBody>
      </p:sp>
      <p:sp>
        <p:nvSpPr>
          <p:cNvPr id="4" name="AutoShape 2" descr="Sticker pack de Cat memes - Stickers Cloud">
            <a:extLst>
              <a:ext uri="{FF2B5EF4-FFF2-40B4-BE49-F238E27FC236}">
                <a16:creationId xmlns:a16="http://schemas.microsoft.com/office/drawing/2014/main" id="{C8F5FEDD-81E0-1920-0FC9-AD0D227D4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337D3-640F-A652-F3C9-EAB08E15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520" y="4326504"/>
            <a:ext cx="2474480" cy="2531496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1AE9195-5FA1-37D0-1479-FA032296B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194964" cy="5032375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39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43F8C-E431-E884-915F-AD03D46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Temas específicos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DA4F0C-AABC-A398-F829-CC7BC0A7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9327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09BA8-4A42-710A-FC41-736AEF53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Surgen algunas preguntas:</a:t>
            </a:r>
            <a:endParaRPr lang="fr-FR" dirty="0"/>
          </a:p>
        </p:txBody>
      </p:sp>
      <p:sp>
        <p:nvSpPr>
          <p:cNvPr id="4" name="AutoShape 2" descr="Sticker pack de Cat memes - Stickers Cloud">
            <a:extLst>
              <a:ext uri="{FF2B5EF4-FFF2-40B4-BE49-F238E27FC236}">
                <a16:creationId xmlns:a16="http://schemas.microsoft.com/office/drawing/2014/main" id="{1741EB3C-8D18-BDE6-B4BB-E41010B2D2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1E6D16-F759-0E63-1BEB-26C4ACB1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520" y="4326504"/>
            <a:ext cx="2474480" cy="2531496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507FD07-1CDB-CF5F-4B09-F8335B4FD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194964" cy="5032375"/>
          </a:xfrm>
        </p:spPr>
        <p:txBody>
          <a:bodyPr>
            <a:normAutofit/>
          </a:bodyPr>
          <a:lstStyle/>
          <a:p>
            <a:r>
              <a:rPr lang="es-419" dirty="0"/>
              <a:t>¿Por qué elegimos el error cuadrático medio?</a:t>
            </a:r>
          </a:p>
          <a:p>
            <a:pPr marL="0" indent="0">
              <a:buNone/>
            </a:pPr>
            <a:endParaRPr lang="es-419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003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B70F6-8932-AB84-7F35-A43E7B64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5C552-4A79-5A4E-4122-63460FF0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Surgen algunas preguntas:</a:t>
            </a:r>
            <a:endParaRPr lang="fr-FR" dirty="0"/>
          </a:p>
        </p:txBody>
      </p:sp>
      <p:sp>
        <p:nvSpPr>
          <p:cNvPr id="4" name="AutoShape 2" descr="Sticker pack de Cat memes - Stickers Cloud">
            <a:extLst>
              <a:ext uri="{FF2B5EF4-FFF2-40B4-BE49-F238E27FC236}">
                <a16:creationId xmlns:a16="http://schemas.microsoft.com/office/drawing/2014/main" id="{98840D43-1F54-078D-FF4E-51DB5FEC03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FB4466-E551-4EE9-3D4B-819DEF35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520" y="4326504"/>
            <a:ext cx="2474480" cy="2531496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30A112C-BB1D-73C7-0D0A-C327E875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194964" cy="5032375"/>
          </a:xfrm>
        </p:spPr>
        <p:txBody>
          <a:bodyPr>
            <a:normAutofit/>
          </a:bodyPr>
          <a:lstStyle/>
          <a:p>
            <a:r>
              <a:rPr lang="es-419" dirty="0"/>
              <a:t>¿Por qué elegimos el error cuadrático medio?</a:t>
            </a:r>
          </a:p>
          <a:p>
            <a:pPr marL="0" indent="0">
              <a:buNone/>
            </a:pPr>
            <a:endParaRPr lang="es-419" dirty="0"/>
          </a:p>
          <a:p>
            <a:r>
              <a:rPr lang="es-419" dirty="0"/>
              <a:t>¿La regresión lineal solo permite predecir líneas rectas, planos, hiperplanos, </a:t>
            </a:r>
            <a:r>
              <a:rPr lang="es-419" dirty="0" err="1"/>
              <a:t>etc</a:t>
            </a:r>
            <a:r>
              <a:rPr lang="es-419" dirty="0"/>
              <a:t>?</a:t>
            </a:r>
          </a:p>
          <a:p>
            <a:endParaRPr lang="es-419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406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5407-9D85-1A66-224C-9A302B404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2F186-3449-5A8D-F763-A4EAF483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Surgen algunas preguntas:</a:t>
            </a:r>
            <a:endParaRPr lang="fr-FR" dirty="0"/>
          </a:p>
        </p:txBody>
      </p:sp>
      <p:sp>
        <p:nvSpPr>
          <p:cNvPr id="4" name="AutoShape 2" descr="Sticker pack de Cat memes - Stickers Cloud">
            <a:extLst>
              <a:ext uri="{FF2B5EF4-FFF2-40B4-BE49-F238E27FC236}">
                <a16:creationId xmlns:a16="http://schemas.microsoft.com/office/drawing/2014/main" id="{7513BDCC-A6CE-0598-FC52-0669E96A34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BFF6A4-1E06-B5A1-12A9-B782A0D2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520" y="4326504"/>
            <a:ext cx="2474480" cy="2531496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6B21F2A-4C9F-2650-E91B-3FA3A302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194964" cy="5032375"/>
          </a:xfrm>
        </p:spPr>
        <p:txBody>
          <a:bodyPr>
            <a:normAutofit/>
          </a:bodyPr>
          <a:lstStyle/>
          <a:p>
            <a:r>
              <a:rPr lang="es-419" dirty="0"/>
              <a:t>¿Por qué elegimos el error cuadrático medio?</a:t>
            </a:r>
          </a:p>
          <a:p>
            <a:pPr marL="0" indent="0">
              <a:buNone/>
            </a:pPr>
            <a:endParaRPr lang="es-419" dirty="0"/>
          </a:p>
          <a:p>
            <a:r>
              <a:rPr lang="es-419" dirty="0"/>
              <a:t>¿La regresión lineal solo permite predecir líneas rectas, planos, hiperplanos, </a:t>
            </a:r>
            <a:r>
              <a:rPr lang="es-419" dirty="0" err="1"/>
              <a:t>etc</a:t>
            </a:r>
            <a:r>
              <a:rPr lang="es-419" dirty="0"/>
              <a:t>?</a:t>
            </a:r>
          </a:p>
          <a:p>
            <a:endParaRPr lang="es-419" dirty="0"/>
          </a:p>
          <a:p>
            <a:r>
              <a:rPr lang="es-419" dirty="0"/>
              <a:t>¿Cómo sacamos la fórmula de la solución cerrada?</a:t>
            </a:r>
          </a:p>
          <a:p>
            <a:endParaRPr lang="es-419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8841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050CC-2F59-8C98-CFCB-3E2AD82F6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0344B3-E8D3-B3B2-C681-142E3CC5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Surgen algunas preguntas:</a:t>
            </a:r>
            <a:endParaRPr lang="fr-FR" dirty="0"/>
          </a:p>
        </p:txBody>
      </p:sp>
      <p:sp>
        <p:nvSpPr>
          <p:cNvPr id="4" name="AutoShape 2" descr="Sticker pack de Cat memes - Stickers Cloud">
            <a:extLst>
              <a:ext uri="{FF2B5EF4-FFF2-40B4-BE49-F238E27FC236}">
                <a16:creationId xmlns:a16="http://schemas.microsoft.com/office/drawing/2014/main" id="{9B438B0E-EFE5-EB9B-3E35-AF7A3F273B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FFBBEE-F968-371B-B508-D2E782C2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520" y="4326504"/>
            <a:ext cx="2474480" cy="2531496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82D7D2C-3E06-DBFC-AF5E-04D09DF8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194964" cy="5032375"/>
          </a:xfrm>
        </p:spPr>
        <p:txBody>
          <a:bodyPr>
            <a:normAutofit/>
          </a:bodyPr>
          <a:lstStyle/>
          <a:p>
            <a:r>
              <a:rPr lang="es-419" dirty="0"/>
              <a:t>¿Por qué elegimos el error cuadrático medio?</a:t>
            </a:r>
          </a:p>
          <a:p>
            <a:pPr marL="0" indent="0">
              <a:buNone/>
            </a:pPr>
            <a:endParaRPr lang="es-419" dirty="0"/>
          </a:p>
          <a:p>
            <a:r>
              <a:rPr lang="es-419" dirty="0"/>
              <a:t>¿La regresión lineal solo permite predecir líneas rectas, planos, hiperplanos, </a:t>
            </a:r>
            <a:r>
              <a:rPr lang="es-419" dirty="0" err="1"/>
              <a:t>etc</a:t>
            </a:r>
            <a:r>
              <a:rPr lang="es-419" dirty="0"/>
              <a:t>?</a:t>
            </a:r>
          </a:p>
          <a:p>
            <a:endParaRPr lang="es-419" dirty="0"/>
          </a:p>
          <a:p>
            <a:r>
              <a:rPr lang="es-419" dirty="0"/>
              <a:t>¿Cómo sacamos la fórmula de la solución cerrada?</a:t>
            </a:r>
          </a:p>
          <a:p>
            <a:endParaRPr lang="es-419" dirty="0"/>
          </a:p>
          <a:p>
            <a:r>
              <a:rPr lang="fr-FR" dirty="0"/>
              <a:t>En la forma </a:t>
            </a:r>
            <a:r>
              <a:rPr lang="fr-FR" dirty="0" err="1"/>
              <a:t>cerrada</a:t>
            </a:r>
            <a:r>
              <a:rPr lang="fr-FR" dirty="0"/>
              <a:t> de la </a:t>
            </a:r>
            <a:r>
              <a:rPr lang="fr-FR" dirty="0" err="1"/>
              <a:t>solución</a:t>
            </a:r>
            <a:r>
              <a:rPr lang="fr-FR" dirty="0"/>
              <a:t> </a:t>
            </a:r>
            <a:r>
              <a:rPr lang="fr-FR" dirty="0" err="1"/>
              <a:t>hay</a:t>
            </a:r>
            <a:r>
              <a:rPr lang="fr-FR" dirty="0"/>
              <a:t> que invertir </a:t>
            </a:r>
            <a:r>
              <a:rPr lang="fr-FR" dirty="0" err="1"/>
              <a:t>una</a:t>
            </a:r>
            <a:r>
              <a:rPr lang="fr-FR" dirty="0"/>
              <a:t> </a:t>
            </a:r>
            <a:r>
              <a:rPr lang="fr-FR" dirty="0" err="1"/>
              <a:t>matriz</a:t>
            </a:r>
            <a:r>
              <a:rPr lang="fr-FR" dirty="0"/>
              <a:t>. ¿Que </a:t>
            </a:r>
            <a:r>
              <a:rPr lang="fr-FR" dirty="0" err="1"/>
              <a:t>pasa</a:t>
            </a:r>
            <a:r>
              <a:rPr lang="fr-FR" dirty="0"/>
              <a:t> si la </a:t>
            </a:r>
            <a:r>
              <a:rPr lang="fr-FR" dirty="0" err="1"/>
              <a:t>matriz</a:t>
            </a:r>
            <a:r>
              <a:rPr lang="fr-FR" dirty="0"/>
              <a:t> no es </a:t>
            </a:r>
            <a:r>
              <a:rPr lang="fr-FR" dirty="0" err="1"/>
              <a:t>invertible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145542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3A045-5C7C-DDD9-9036-5E9B0BE8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8216"/>
            <a:ext cx="10515600" cy="1325563"/>
          </a:xfrm>
        </p:spPr>
        <p:txBody>
          <a:bodyPr/>
          <a:lstStyle/>
          <a:p>
            <a:pPr algn="ctr"/>
            <a:r>
              <a:rPr lang="es-419" dirty="0"/>
              <a:t>Preguntas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837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BA8CA-87A4-EC18-94CC-5035EF0C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Anuncios parroquiales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512225-F58C-15FD-5A09-C80E80DD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Página web</a:t>
            </a:r>
          </a:p>
          <a:p>
            <a:r>
              <a:rPr lang="es-419" dirty="0"/>
              <a:t>Presentaciones por parte de ustedes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253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7D05-8650-40FB-89FC-2DF67A3AA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26711-7D17-6DE7-56AB-DA69153C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Temas específicos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CBD1D7-207B-9960-215C-0738EB31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El </a:t>
            </a:r>
            <a:r>
              <a:rPr lang="es-419" dirty="0" err="1"/>
              <a:t>framework</a:t>
            </a:r>
            <a:r>
              <a:rPr lang="es-419" dirty="0"/>
              <a:t> formal del machine </a:t>
            </a:r>
            <a:r>
              <a:rPr lang="es-419" dirty="0" err="1"/>
              <a:t>learning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88594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65874-F2EA-2269-4AEB-347BBB85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A49A6-7F69-A593-1F65-CDAAE20D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Temas específicos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A3644-BE6C-B940-3EC7-FDD7956C7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El </a:t>
            </a:r>
            <a:r>
              <a:rPr lang="es-419" dirty="0" err="1"/>
              <a:t>framework</a:t>
            </a:r>
            <a:r>
              <a:rPr lang="es-419" dirty="0"/>
              <a:t> formal del machine </a:t>
            </a:r>
            <a:r>
              <a:rPr lang="es-419" dirty="0" err="1"/>
              <a:t>learning</a:t>
            </a:r>
            <a:endParaRPr lang="es-419" dirty="0"/>
          </a:p>
          <a:p>
            <a:r>
              <a:rPr lang="fr-FR" dirty="0" err="1"/>
              <a:t>Regresión</a:t>
            </a:r>
            <a:r>
              <a:rPr lang="fr-FR" dirty="0"/>
              <a:t> </a:t>
            </a:r>
            <a:r>
              <a:rPr lang="fr-FR" dirty="0" err="1"/>
              <a:t>lineal</a:t>
            </a:r>
            <a:r>
              <a:rPr lang="fr-FR" dirty="0"/>
              <a:t>, </a:t>
            </a:r>
            <a:r>
              <a:rPr lang="fr-FR" dirty="0" err="1"/>
              <a:t>regresión</a:t>
            </a:r>
            <a:r>
              <a:rPr lang="fr-FR" dirty="0"/>
              <a:t> </a:t>
            </a:r>
            <a:r>
              <a:rPr lang="fr-FR" dirty="0" err="1"/>
              <a:t>logística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606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88F7E-4354-9B7F-600C-7BE17E169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70862-0910-F2A7-68CD-B872B6AF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Temas específicos</a:t>
            </a:r>
            <a:endParaRPr lang="fr-F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53E55A-3853-CB90-21BF-4B2C184EA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El </a:t>
            </a:r>
            <a:r>
              <a:rPr lang="es-419" dirty="0" err="1"/>
              <a:t>framework</a:t>
            </a:r>
            <a:r>
              <a:rPr lang="es-419" dirty="0"/>
              <a:t> formal del machine </a:t>
            </a:r>
            <a:r>
              <a:rPr lang="es-419" dirty="0" err="1"/>
              <a:t>learning</a:t>
            </a:r>
            <a:endParaRPr lang="es-419" dirty="0"/>
          </a:p>
          <a:p>
            <a:r>
              <a:rPr lang="fr-FR" dirty="0" err="1"/>
              <a:t>Regresión</a:t>
            </a:r>
            <a:r>
              <a:rPr lang="fr-FR" dirty="0"/>
              <a:t> </a:t>
            </a:r>
            <a:r>
              <a:rPr lang="fr-FR" dirty="0" err="1"/>
              <a:t>lineal</a:t>
            </a:r>
            <a:r>
              <a:rPr lang="fr-FR" dirty="0"/>
              <a:t>, </a:t>
            </a:r>
            <a:r>
              <a:rPr lang="fr-FR" dirty="0" err="1"/>
              <a:t>regresión</a:t>
            </a:r>
            <a:r>
              <a:rPr lang="fr-FR" dirty="0"/>
              <a:t> </a:t>
            </a:r>
            <a:r>
              <a:rPr lang="fr-FR" dirty="0" err="1"/>
              <a:t>logística</a:t>
            </a:r>
            <a:endParaRPr lang="fr-FR" dirty="0"/>
          </a:p>
          <a:p>
            <a:r>
              <a:rPr lang="fr-FR" dirty="0" err="1"/>
              <a:t>Hiperparámetros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55890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1591</Words>
  <Application>Microsoft Office PowerPoint</Application>
  <PresentationFormat>Panorámica</PresentationFormat>
  <Paragraphs>310</Paragraphs>
  <Slides>65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9" baseType="lpstr">
      <vt:lpstr>Aptos</vt:lpstr>
      <vt:lpstr>Aptos Display</vt:lpstr>
      <vt:lpstr>Arial</vt:lpstr>
      <vt:lpstr>Tema de Office</vt:lpstr>
      <vt:lpstr>Principios básicos de Machine learning</vt:lpstr>
      <vt:lpstr>Objetivos generales de esta sección</vt:lpstr>
      <vt:lpstr>Objetivos generales de esta sección</vt:lpstr>
      <vt:lpstr>Objetivos generales de esta sección</vt:lpstr>
      <vt:lpstr>Objetivos generales de esta sección</vt:lpstr>
      <vt:lpstr>Temas específicos</vt:lpstr>
      <vt:lpstr>Temas específicos</vt:lpstr>
      <vt:lpstr>Temas específicos</vt:lpstr>
      <vt:lpstr>Temas específicos</vt:lpstr>
      <vt:lpstr>Temas específicos</vt:lpstr>
      <vt:lpstr>El framework formal del machine learning</vt:lpstr>
      <vt:lpstr>El framework formal del machine learning</vt:lpstr>
      <vt:lpstr>El framework formal del machine learning</vt:lpstr>
      <vt:lpstr>Aprender: Entrenamiento    Hacer la tarea: Inferencia</vt:lpstr>
      <vt:lpstr>Ejemplo: Clasificar imágenes de gatos</vt:lpstr>
      <vt:lpstr>Ejemplo: Clasificar imágenes de gatos</vt:lpstr>
      <vt:lpstr>Ejemplo: Clasificar imágenes de gatos</vt:lpstr>
      <vt:lpstr>Ejemplo: Clasificar imágenes de gatos</vt:lpstr>
      <vt:lpstr>Echemos un vistazo más profundo a cada concepto…</vt:lpstr>
      <vt:lpstr>La tarea T</vt:lpstr>
      <vt:lpstr>La tarea T</vt:lpstr>
      <vt:lpstr>La tarea T</vt:lpstr>
      <vt:lpstr>Ejemplos y características (features)</vt:lpstr>
      <vt:lpstr>Presentación de PowerPoint</vt:lpstr>
      <vt:lpstr>Presentación de PowerPoint</vt:lpstr>
      <vt:lpstr>Presentación de PowerPoint</vt:lpstr>
      <vt:lpstr>Tipos de tarea</vt:lpstr>
      <vt:lpstr>Clasificación</vt:lpstr>
      <vt:lpstr>Clasificación</vt:lpstr>
      <vt:lpstr>Clasificación</vt:lpstr>
      <vt:lpstr>Regresión</vt:lpstr>
      <vt:lpstr>Regresión</vt:lpstr>
      <vt:lpstr>Regresión</vt:lpstr>
      <vt:lpstr>Transcripción</vt:lpstr>
      <vt:lpstr>Síntesis y muestreo</vt:lpstr>
      <vt:lpstr>Quitar ruido</vt:lpstr>
      <vt:lpstr>Presentación de PowerPoint</vt:lpstr>
      <vt:lpstr>El rendimiento R</vt:lpstr>
      <vt:lpstr>Dataset de entrenamiento vs dataset de test</vt:lpstr>
      <vt:lpstr>Presentación de PowerPoint</vt:lpstr>
      <vt:lpstr>La experiencia E</vt:lpstr>
      <vt:lpstr>La experiencia E</vt:lpstr>
      <vt:lpstr>La experiencia E</vt:lpstr>
      <vt:lpstr>Aprendizaje supervisado</vt:lpstr>
      <vt:lpstr>Aprendizaje supervisado</vt:lpstr>
      <vt:lpstr>Aprendizaje no supervisado</vt:lpstr>
      <vt:lpstr>Aprendizaje no supervisado</vt:lpstr>
      <vt:lpstr>Presentación de PowerPoint</vt:lpstr>
      <vt:lpstr>Aprendizaje por refuerzo</vt:lpstr>
      <vt:lpstr>Aprendizaje por refuerzo</vt:lpstr>
      <vt:lpstr>Aprendizaje por refuerzo</vt:lpstr>
      <vt:lpstr>Con más formalidad</vt:lpstr>
      <vt:lpstr>Conjuntos de datos o datasets</vt:lpstr>
      <vt:lpstr>Regresión lineal</vt:lpstr>
      <vt:lpstr>Regresión lineal: rendimiento</vt:lpstr>
      <vt:lpstr>Presentación de PowerPoint</vt:lpstr>
      <vt:lpstr>Presentación de PowerPoint</vt:lpstr>
      <vt:lpstr>Regresión lineal: forma cerrada de la solución</vt:lpstr>
      <vt:lpstr>Surgen algunas preguntas:</vt:lpstr>
      <vt:lpstr>Surgen algunas preguntas:</vt:lpstr>
      <vt:lpstr>Surgen algunas preguntas:</vt:lpstr>
      <vt:lpstr>Surgen algunas preguntas:</vt:lpstr>
      <vt:lpstr>Surgen algunas preguntas:</vt:lpstr>
      <vt:lpstr>Preguntas</vt:lpstr>
      <vt:lpstr>Anuncios parroquiales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Joan Salazar Montoya</dc:creator>
  <cp:lastModifiedBy>Joan Salazar Montoya</cp:lastModifiedBy>
  <cp:revision>4</cp:revision>
  <dcterms:created xsi:type="dcterms:W3CDTF">2025-09-07T18:14:20Z</dcterms:created>
  <dcterms:modified xsi:type="dcterms:W3CDTF">2025-09-08T18:56:14Z</dcterms:modified>
</cp:coreProperties>
</file>